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12192000" cy="6858000"/>
  <p:notesSz cx="6858000" cy="9144000"/>
  <p:embeddedFontLst>
    <p:embeddedFont>
      <p:font typeface="Poiret One" panose="00000500000000000000"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kB+EbmaXnpT5LPf3fwYWnJ6R4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9FA665-D9E1-446E-BB45-593464FA3DA5}">
  <a:tblStyle styleId="{E19FA665-D9E1-446E-BB45-593464FA3DA5}"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1">
              <a:alpha val="40000"/>
            </a:schemeClr>
          </a:solidFill>
        </a:fill>
      </a:tcStyle>
    </a:band1H>
    <a:band2H>
      <a:tcTxStyle b="off" i="off"/>
      <a:tcStyle>
        <a:tcBdr/>
      </a:tcStyle>
    </a:band2H>
    <a:band1V>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b="off" i="off"/>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 name="Google Shape;35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1" name="Google Shape;451;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4" name="Google Shape;46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8" name="Google Shape;48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Task 4.1</a:t>
            </a:r>
            <a:r>
              <a:rPr lang="en" sz="1200">
                <a:solidFill>
                  <a:schemeClr val="dk1"/>
                </a:solidFill>
                <a:latin typeface="Calibri"/>
                <a:ea typeface="Calibri"/>
                <a:cs typeface="Calibri"/>
                <a:sym typeface="Calibri"/>
              </a:rPr>
              <a:t>: Identifying Key Landscapes’ features (resources, services, link to KCS) (M01-M24) (lead: DELTARES)</a:t>
            </a:r>
            <a:endParaRPr/>
          </a:p>
          <a:p>
            <a:pPr marL="0" marR="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Task 4.2: </a:t>
            </a:r>
            <a:r>
              <a:rPr lang="en" sz="1200">
                <a:solidFill>
                  <a:schemeClr val="dk1"/>
                </a:solidFill>
                <a:latin typeface="Calibri"/>
                <a:ea typeface="Calibri"/>
                <a:cs typeface="Calibri"/>
                <a:sym typeface="Calibri"/>
              </a:rPr>
              <a:t>DR and RR risk profiles (M01-M36) (lead: CMCC)</a:t>
            </a:r>
            <a:endParaRPr/>
          </a:p>
          <a:p>
            <a:pPr marL="0" marR="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Task 4.3: </a:t>
            </a:r>
            <a:r>
              <a:rPr lang="en" sz="1200">
                <a:solidFill>
                  <a:schemeClr val="dk1"/>
                </a:solidFill>
                <a:latin typeface="Calibri"/>
                <a:ea typeface="Calibri"/>
                <a:cs typeface="Calibri"/>
                <a:sym typeface="Calibri"/>
              </a:rPr>
              <a:t>Data, Mapping &amp; Monitoring (KPI of effectiveness, impact) (M12-M42) (lead: DUTH)</a:t>
            </a:r>
            <a:endParaRPr/>
          </a:p>
          <a:p>
            <a:pPr marL="0" marR="0" lvl="0" indent="0" algn="l" rtl="0">
              <a:lnSpc>
                <a:spcPct val="100000"/>
              </a:lnSpc>
              <a:spcBef>
                <a:spcPts val="0"/>
              </a:spcBef>
              <a:spcAft>
                <a:spcPts val="0"/>
              </a:spcAft>
              <a:buSzPts val="1400"/>
              <a:buNone/>
            </a:pPr>
            <a:r>
              <a:rPr lang="en" sz="1200" b="1">
                <a:solidFill>
                  <a:schemeClr val="dk1"/>
                </a:solidFill>
                <a:latin typeface="Calibri"/>
                <a:ea typeface="Calibri"/>
                <a:cs typeface="Calibri"/>
                <a:sym typeface="Calibri"/>
              </a:rPr>
              <a:t>Task 4.4: </a:t>
            </a:r>
            <a:r>
              <a:rPr lang="en" sz="1200">
                <a:solidFill>
                  <a:schemeClr val="dk1"/>
                </a:solidFill>
                <a:latin typeface="Calibri"/>
                <a:ea typeface="Calibri"/>
                <a:cs typeface="Calibri"/>
                <a:sym typeface="Calibri"/>
              </a:rPr>
              <a:t>Balanced portfolio of solutions and pathways (feasible, sustainable, fitting in landscape, use of resources) (M16-M58) (lead: DELTARES)</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64" name="Google Shape;16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 slide">
    <p:bg>
      <p:bgPr>
        <a:solidFill>
          <a:srgbClr val="F4DD51"/>
        </a:solidFill>
        <a:effectLst/>
      </p:bgPr>
    </p:bg>
    <p:spTree>
      <p:nvGrpSpPr>
        <p:cNvPr id="1" name="Shape 6"/>
        <p:cNvGrpSpPr/>
        <p:nvPr/>
      </p:nvGrpSpPr>
      <p:grpSpPr>
        <a:xfrm>
          <a:off x="0" y="0"/>
          <a:ext cx="0" cy="0"/>
          <a:chOff x="0" y="0"/>
          <a:chExt cx="0" cy="0"/>
        </a:xfrm>
      </p:grpSpPr>
      <p:sp>
        <p:nvSpPr>
          <p:cNvPr id="7" name="Google Shape;7;p15"/>
          <p:cNvSpPr/>
          <p:nvPr/>
        </p:nvSpPr>
        <p:spPr>
          <a:xfrm flipH="1">
            <a:off x="-1" y="5864990"/>
            <a:ext cx="9571319" cy="998064"/>
          </a:xfrm>
          <a:custGeom>
            <a:avLst/>
            <a:gdLst/>
            <a:ahLst/>
            <a:cxnLst/>
            <a:rect l="l" t="t" r="r" b="b"/>
            <a:pathLst>
              <a:path w="10337462" h="998064" extrusionOk="0">
                <a:moveTo>
                  <a:pt x="0" y="993604"/>
                </a:moveTo>
                <a:lnTo>
                  <a:pt x="525192" y="0"/>
                </a:lnTo>
                <a:lnTo>
                  <a:pt x="10337088" y="10846"/>
                </a:lnTo>
                <a:cubicBezTo>
                  <a:pt x="10338690" y="338432"/>
                  <a:pt x="10334532" y="670478"/>
                  <a:pt x="10336134" y="998064"/>
                </a:cubicBezTo>
                <a:lnTo>
                  <a:pt x="0" y="993604"/>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434343"/>
              </a:solidFill>
              <a:latin typeface="Calibri"/>
              <a:ea typeface="Calibri"/>
              <a:cs typeface="Calibri"/>
              <a:sym typeface="Calibri"/>
            </a:endParaRPr>
          </a:p>
        </p:txBody>
      </p:sp>
      <p:sp>
        <p:nvSpPr>
          <p:cNvPr id="8" name="Google Shape;8;p15"/>
          <p:cNvSpPr/>
          <p:nvPr/>
        </p:nvSpPr>
        <p:spPr>
          <a:xfrm>
            <a:off x="6082641" y="-3424"/>
            <a:ext cx="6122806" cy="6867479"/>
          </a:xfrm>
          <a:custGeom>
            <a:avLst/>
            <a:gdLst/>
            <a:ahLst/>
            <a:cxnLst/>
            <a:rect l="l" t="t" r="r" b="b"/>
            <a:pathLst>
              <a:path w="180532" h="207900" extrusionOk="0">
                <a:moveTo>
                  <a:pt x="0" y="117"/>
                </a:moveTo>
                <a:lnTo>
                  <a:pt x="101450" y="207866"/>
                </a:lnTo>
                <a:lnTo>
                  <a:pt x="180532" y="207900"/>
                </a:lnTo>
                <a:lnTo>
                  <a:pt x="180286" y="0"/>
                </a:lnTo>
                <a:lnTo>
                  <a:pt x="0" y="117"/>
                </a:lnTo>
                <a:close/>
              </a:path>
            </a:pathLst>
          </a:custGeom>
          <a:solidFill>
            <a:schemeClr val="lt1"/>
          </a:solidFill>
          <a:ln>
            <a:noFill/>
          </a:ln>
        </p:spPr>
      </p:sp>
      <p:sp>
        <p:nvSpPr>
          <p:cNvPr id="9" name="Google Shape;9;p15"/>
          <p:cNvSpPr/>
          <p:nvPr/>
        </p:nvSpPr>
        <p:spPr>
          <a:xfrm flipH="1">
            <a:off x="1371299" y="5447683"/>
            <a:ext cx="10821546" cy="460393"/>
          </a:xfrm>
          <a:custGeom>
            <a:avLst/>
            <a:gdLst/>
            <a:ahLst/>
            <a:cxnLst/>
            <a:rect l="l" t="t" r="r" b="b"/>
            <a:pathLst>
              <a:path w="10821546" h="526760" extrusionOk="0">
                <a:moveTo>
                  <a:pt x="0" y="526760"/>
                </a:moveTo>
                <a:cubicBezTo>
                  <a:pt x="186" y="351173"/>
                  <a:pt x="371" y="175587"/>
                  <a:pt x="557" y="0"/>
                </a:cubicBezTo>
                <a:lnTo>
                  <a:pt x="10821546" y="9939"/>
                </a:lnTo>
                <a:lnTo>
                  <a:pt x="10612491" y="493397"/>
                </a:lnTo>
                <a:lnTo>
                  <a:pt x="0" y="526760"/>
                </a:lnTo>
                <a:close/>
              </a:path>
            </a:pathLst>
          </a:cu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 name="Google Shape;10;p15"/>
          <p:cNvSpPr txBox="1">
            <a:spLocks noGrp="1"/>
          </p:cNvSpPr>
          <p:nvPr>
            <p:ph type="ctrTitle"/>
          </p:nvPr>
        </p:nvSpPr>
        <p:spPr>
          <a:xfrm>
            <a:off x="1371299" y="1851391"/>
            <a:ext cx="10513492" cy="2287034"/>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4800"/>
              <a:buFont typeface="Calibri"/>
              <a:buNone/>
              <a:defRPr sz="6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64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subTitle" idx="1"/>
          </p:nvPr>
        </p:nvSpPr>
        <p:spPr>
          <a:xfrm>
            <a:off x="1371299" y="4210138"/>
            <a:ext cx="10513491" cy="62347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222222"/>
              </a:buClr>
              <a:buSzPts val="2400"/>
              <a:buFont typeface="Arial"/>
              <a:buNone/>
              <a:defRPr sz="3000" b="0" i="0" u="none" strike="noStrike" cap="none">
                <a:solidFill>
                  <a:srgbClr val="2EB4A3"/>
                </a:solidFill>
                <a:latin typeface="Calibri"/>
                <a:ea typeface="Calibri"/>
                <a:cs typeface="Calibri"/>
                <a:sym typeface="Calibri"/>
              </a:defRPr>
            </a:lvl1pPr>
            <a:lvl2pPr marR="0" lvl="1" algn="l" rtl="0">
              <a:lnSpc>
                <a:spcPct val="90000"/>
              </a:lnSpc>
              <a:spcBef>
                <a:spcPts val="0"/>
              </a:spcBef>
              <a:spcAft>
                <a:spcPts val="0"/>
              </a:spcAft>
              <a:buClr>
                <a:srgbClr val="222222"/>
              </a:buClr>
              <a:buSzPts val="2400"/>
              <a:buFont typeface="Arial"/>
              <a:buNone/>
              <a:defRPr sz="2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222222"/>
              </a:buClr>
              <a:buSzPts val="2400"/>
              <a:buFont typeface="Arial"/>
              <a:buNone/>
              <a:defRPr sz="20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222222"/>
              </a:buClr>
              <a:buSzPts val="2400"/>
              <a:buFont typeface="Arial"/>
              <a:buNone/>
              <a:defRPr sz="32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222222"/>
              </a:buClr>
              <a:buSzPts val="2400"/>
              <a:buFont typeface="Arial"/>
              <a:buNone/>
              <a:defRPr sz="32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222222"/>
              </a:buClr>
              <a:buSzPts val="2400"/>
              <a:buFont typeface="Arial"/>
              <a:buNone/>
              <a:defRPr sz="32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222222"/>
              </a:buClr>
              <a:buSzPts val="2400"/>
              <a:buFont typeface="Arial"/>
              <a:buNone/>
              <a:defRPr sz="32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222222"/>
              </a:buClr>
              <a:buSzPts val="2400"/>
              <a:buFont typeface="Arial"/>
              <a:buNone/>
              <a:defRPr sz="32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222222"/>
              </a:buClr>
              <a:buSzPts val="2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body" idx="2"/>
          </p:nvPr>
        </p:nvSpPr>
        <p:spPr>
          <a:xfrm>
            <a:off x="9701834" y="274508"/>
            <a:ext cx="2183381" cy="602599"/>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body" idx="3"/>
          </p:nvPr>
        </p:nvSpPr>
        <p:spPr>
          <a:xfrm>
            <a:off x="1370454" y="4905326"/>
            <a:ext cx="10514336" cy="5555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p:nvPr/>
        </p:nvSpPr>
        <p:spPr>
          <a:xfrm>
            <a:off x="178113" y="191528"/>
            <a:ext cx="1743150" cy="1743150"/>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5" name="Google Shape;15;p15"/>
          <p:cNvPicPr preferRelativeResize="0"/>
          <p:nvPr/>
        </p:nvPicPr>
        <p:blipFill rotWithShape="1">
          <a:blip r:embed="rId3">
            <a:alphaModFix/>
          </a:blip>
          <a:srcRect/>
          <a:stretch/>
        </p:blipFill>
        <p:spPr>
          <a:xfrm>
            <a:off x="332948" y="329650"/>
            <a:ext cx="1458642" cy="1459856"/>
          </a:xfrm>
          <a:prstGeom prst="rect">
            <a:avLst/>
          </a:prstGeom>
          <a:noFill/>
          <a:ln>
            <a:noFill/>
          </a:ln>
        </p:spPr>
      </p:pic>
      <p:pic>
        <p:nvPicPr>
          <p:cNvPr id="16" name="Google Shape;16;p15"/>
          <p:cNvPicPr preferRelativeResize="0"/>
          <p:nvPr/>
        </p:nvPicPr>
        <p:blipFill rotWithShape="1">
          <a:blip r:embed="rId4">
            <a:alphaModFix/>
          </a:blip>
          <a:srcRect/>
          <a:stretch/>
        </p:blipFill>
        <p:spPr>
          <a:xfrm>
            <a:off x="130092" y="6358933"/>
            <a:ext cx="1791171" cy="399485"/>
          </a:xfrm>
          <a:prstGeom prst="rect">
            <a:avLst/>
          </a:prstGeom>
          <a:noFill/>
          <a:ln>
            <a:noFill/>
          </a:ln>
        </p:spPr>
      </p:pic>
      <p:sp>
        <p:nvSpPr>
          <p:cNvPr id="17" name="Google Shape;17;p15"/>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Grant 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p:cSld name="TITLE_AND_TWO_COLUMNS 2">
    <p:spTree>
      <p:nvGrpSpPr>
        <p:cNvPr id="1" name="Shape 114"/>
        <p:cNvGrpSpPr/>
        <p:nvPr/>
      </p:nvGrpSpPr>
      <p:grpSpPr>
        <a:xfrm>
          <a:off x="0" y="0"/>
          <a:ext cx="0" cy="0"/>
          <a:chOff x="0" y="0"/>
          <a:chExt cx="0" cy="0"/>
        </a:xfrm>
      </p:grpSpPr>
      <p:sp>
        <p:nvSpPr>
          <p:cNvPr id="115" name="Google Shape;115;p20"/>
          <p:cNvSpPr/>
          <p:nvPr/>
        </p:nvSpPr>
        <p:spPr>
          <a:xfrm>
            <a:off x="-8542" y="-11102"/>
            <a:ext cx="4445707" cy="6883990"/>
          </a:xfrm>
          <a:custGeom>
            <a:avLst/>
            <a:gdLst/>
            <a:ahLst/>
            <a:cxnLst/>
            <a:rect l="l" t="t" r="r" b="b"/>
            <a:pathLst>
              <a:path w="131962" h="205448" extrusionOk="0">
                <a:moveTo>
                  <a:pt x="131962" y="205213"/>
                </a:moveTo>
                <a:lnTo>
                  <a:pt x="27007" y="232"/>
                </a:lnTo>
                <a:lnTo>
                  <a:pt x="106" y="0"/>
                </a:lnTo>
                <a:cubicBezTo>
                  <a:pt x="547" y="69461"/>
                  <a:pt x="-311" y="135987"/>
                  <a:pt x="130" y="205448"/>
                </a:cubicBezTo>
                <a:lnTo>
                  <a:pt x="131962" y="205213"/>
                </a:lnTo>
                <a:close/>
              </a:path>
            </a:pathLst>
          </a:custGeom>
          <a:solidFill>
            <a:srgbClr val="2EB4A3">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0"/>
          <p:cNvSpPr/>
          <p:nvPr/>
        </p:nvSpPr>
        <p:spPr>
          <a:xfrm flipH="1">
            <a:off x="-2123" y="-8729"/>
            <a:ext cx="1403423" cy="965799"/>
          </a:xfrm>
          <a:custGeom>
            <a:avLst/>
            <a:gdLst/>
            <a:ahLst/>
            <a:cxnLst/>
            <a:rect l="l" t="t" r="r" b="b"/>
            <a:pathLst>
              <a:path w="1403423" h="965799" extrusionOk="0">
                <a:moveTo>
                  <a:pt x="0" y="965799"/>
                </a:moveTo>
                <a:lnTo>
                  <a:pt x="491180" y="0"/>
                </a:lnTo>
                <a:lnTo>
                  <a:pt x="1402581" y="3643"/>
                </a:lnTo>
                <a:cubicBezTo>
                  <a:pt x="1405219" y="325576"/>
                  <a:pt x="1400572" y="643866"/>
                  <a:pt x="1403210" y="965799"/>
                </a:cubicBezTo>
                <a:lnTo>
                  <a:pt x="0" y="96579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17" name="Google Shape;117;p20"/>
          <p:cNvSpPr/>
          <p:nvPr/>
        </p:nvSpPr>
        <p:spPr>
          <a:xfrm flipH="1">
            <a:off x="900332" y="-8942"/>
            <a:ext cx="672985" cy="966013"/>
          </a:xfrm>
          <a:custGeom>
            <a:avLst/>
            <a:gdLst/>
            <a:ahLst/>
            <a:cxnLst/>
            <a:rect l="l" t="t" r="r" b="b"/>
            <a:pathLst>
              <a:path w="672985" h="966013" extrusionOk="0">
                <a:moveTo>
                  <a:pt x="0" y="966013"/>
                </a:moveTo>
                <a:lnTo>
                  <a:pt x="500247" y="0"/>
                </a:lnTo>
                <a:lnTo>
                  <a:pt x="672985" y="0"/>
                </a:lnTo>
                <a:lnTo>
                  <a:pt x="172738" y="966013"/>
                </a:lnTo>
                <a:lnTo>
                  <a:pt x="0" y="966013"/>
                </a:ln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18" name="Google Shape;118;p20"/>
          <p:cNvSpPr/>
          <p:nvPr/>
        </p:nvSpPr>
        <p:spPr>
          <a:xfrm flipH="1">
            <a:off x="1170459" y="179791"/>
            <a:ext cx="10007600" cy="998800"/>
          </a:xfrm>
          <a:prstGeom prst="parallelogram">
            <a:avLst>
              <a:gd name="adj" fmla="val 51542"/>
            </a:avLst>
          </a:prstGeom>
          <a:solidFill>
            <a:srgbClr val="F4DD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19" name="Google Shape;119;p20"/>
          <p:cNvSpPr/>
          <p:nvPr/>
        </p:nvSpPr>
        <p:spPr>
          <a:xfrm flipH="1">
            <a:off x="10652214" y="176525"/>
            <a:ext cx="1542234" cy="1002065"/>
          </a:xfrm>
          <a:custGeom>
            <a:avLst/>
            <a:gdLst/>
            <a:ahLst/>
            <a:cxnLst/>
            <a:rect l="l" t="t" r="r" b="b"/>
            <a:pathLst>
              <a:path w="1542234" h="1002065" extrusionOk="0">
                <a:moveTo>
                  <a:pt x="0" y="1002065"/>
                </a:moveTo>
                <a:cubicBezTo>
                  <a:pt x="694" y="668043"/>
                  <a:pt x="1389" y="334022"/>
                  <a:pt x="2083" y="0"/>
                </a:cubicBezTo>
                <a:lnTo>
                  <a:pt x="1542234" y="3265"/>
                </a:lnTo>
                <a:lnTo>
                  <a:pt x="1027433" y="1002065"/>
                </a:lnTo>
                <a:lnTo>
                  <a:pt x="0" y="1002065"/>
                </a:ln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EE6E55"/>
              </a:solidFill>
              <a:latin typeface="Calibri"/>
              <a:ea typeface="Calibri"/>
              <a:cs typeface="Calibri"/>
              <a:sym typeface="Calibri"/>
            </a:endParaRPr>
          </a:p>
        </p:txBody>
      </p:sp>
      <p:sp>
        <p:nvSpPr>
          <p:cNvPr id="120" name="Google Shape;120;p20"/>
          <p:cNvSpPr/>
          <p:nvPr/>
        </p:nvSpPr>
        <p:spPr>
          <a:xfrm flipH="1">
            <a:off x="2173778" y="6548485"/>
            <a:ext cx="10023137" cy="310039"/>
          </a:xfrm>
          <a:custGeom>
            <a:avLst/>
            <a:gdLst/>
            <a:ahLst/>
            <a:cxnLst/>
            <a:rect l="l" t="t" r="r" b="b"/>
            <a:pathLst>
              <a:path w="10023137" h="310039" extrusionOk="0">
                <a:moveTo>
                  <a:pt x="0" y="310039"/>
                </a:moveTo>
                <a:cubicBezTo>
                  <a:pt x="7598" y="161450"/>
                  <a:pt x="-783" y="407266"/>
                  <a:pt x="1958" y="183747"/>
                </a:cubicBezTo>
                <a:cubicBezTo>
                  <a:pt x="1215" y="149131"/>
                  <a:pt x="6271" y="34616"/>
                  <a:pt x="5528" y="0"/>
                </a:cubicBezTo>
                <a:lnTo>
                  <a:pt x="10023137" y="5919"/>
                </a:lnTo>
                <a:lnTo>
                  <a:pt x="9866449" y="309919"/>
                </a:lnTo>
                <a:lnTo>
                  <a:pt x="0" y="31003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21" name="Google Shape;121;p20"/>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122" name="Google Shape;122;p20"/>
          <p:cNvSpPr txBox="1">
            <a:spLocks noGrp="1"/>
          </p:cNvSpPr>
          <p:nvPr>
            <p:ph type="body" idx="1"/>
          </p:nvPr>
        </p:nvSpPr>
        <p:spPr>
          <a:xfrm>
            <a:off x="6812411" y="1748733"/>
            <a:ext cx="4909200" cy="4359651"/>
          </a:xfrm>
          <a:prstGeom prst="rect">
            <a:avLst/>
          </a:prstGeom>
          <a:noFill/>
          <a:ln>
            <a:noFill/>
          </a:ln>
        </p:spPr>
        <p:txBody>
          <a:bodyPr spcFirstLastPara="1" wrap="square" lIns="91425" tIns="91425" rIns="91425" bIns="91425" anchor="t" anchorCtr="0">
            <a:noAutofit/>
          </a:bodyPr>
          <a:lstStyle>
            <a:lvl1pPr marL="457200" marR="0" lvl="0" indent="-393700" algn="l" rtl="0">
              <a:lnSpc>
                <a:spcPct val="90000"/>
              </a:lnSpc>
              <a:spcBef>
                <a:spcPts val="800"/>
              </a:spcBef>
              <a:spcAft>
                <a:spcPts val="0"/>
              </a:spcAft>
              <a:buClr>
                <a:schemeClr val="dk1"/>
              </a:buClr>
              <a:buSzPts val="2600"/>
              <a:buFont typeface="Arial"/>
              <a:buChar char="▸"/>
              <a:defRPr sz="1800" b="0" i="0" u="none" strike="noStrike" cap="none">
                <a:solidFill>
                  <a:schemeClr val="dk1"/>
                </a:solidFill>
                <a:latin typeface="Calibri"/>
                <a:ea typeface="Calibri"/>
                <a:cs typeface="Calibri"/>
                <a:sym typeface="Calibri"/>
              </a:defRPr>
            </a:lvl1pPr>
            <a:lvl2pPr marL="914400" marR="0" lvl="1"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2pPr>
            <a:lvl3pPr marL="1371600" marR="0" lvl="2"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3pPr>
            <a:lvl4pPr marL="1828800" marR="0" lvl="3"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4pPr>
            <a:lvl5pPr marL="2286000" marR="0" lvl="4"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5pPr>
            <a:lvl6pPr marL="2743200" marR="0" lvl="5"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6pPr>
            <a:lvl7pPr marL="3200400" marR="0" lvl="6"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7pPr>
            <a:lvl8pPr marL="3657600" marR="0" lvl="7"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8pPr>
            <a:lvl9pPr marL="4114800" marR="0" lvl="8"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9pPr>
          </a:lstStyle>
          <a:p>
            <a:endParaRPr/>
          </a:p>
        </p:txBody>
      </p:sp>
      <p:pic>
        <p:nvPicPr>
          <p:cNvPr id="123" name="Google Shape;123;p20"/>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124" name="Google Shape;124;p20"/>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25" name="Google Shape;125;p20"/>
          <p:cNvPicPr preferRelativeResize="0"/>
          <p:nvPr/>
        </p:nvPicPr>
        <p:blipFill rotWithShape="1">
          <a:blip r:embed="rId4">
            <a:alphaModFix/>
          </a:blip>
          <a:srcRect/>
          <a:stretch/>
        </p:blipFill>
        <p:spPr>
          <a:xfrm>
            <a:off x="201432" y="166365"/>
            <a:ext cx="642064" cy="642599"/>
          </a:xfrm>
          <a:prstGeom prst="rect">
            <a:avLst/>
          </a:prstGeom>
          <a:noFill/>
          <a:ln>
            <a:noFill/>
          </a:ln>
        </p:spPr>
      </p:pic>
      <p:sp>
        <p:nvSpPr>
          <p:cNvPr id="126" name="Google Shape;126;p20"/>
          <p:cNvSpPr>
            <a:spLocks noGrp="1"/>
          </p:cNvSpPr>
          <p:nvPr>
            <p:ph type="pic" idx="2"/>
          </p:nvPr>
        </p:nvSpPr>
        <p:spPr>
          <a:xfrm>
            <a:off x="1534911" y="1748733"/>
            <a:ext cx="4981935" cy="4359651"/>
          </a:xfrm>
          <a:prstGeom prst="rect">
            <a:avLst/>
          </a:prstGeom>
          <a:noFill/>
          <a:ln>
            <a:noFill/>
          </a:ln>
        </p:spPr>
      </p:sp>
      <p:sp>
        <p:nvSpPr>
          <p:cNvPr id="127" name="Google Shape;127;p20"/>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Grant</a:t>
            </a:r>
            <a:r>
              <a:rPr lang="en" sz="1300" b="0" i="0" u="none" strike="noStrike" cap="none">
                <a:solidFill>
                  <a:srgbClr val="000000"/>
                </a:solidFill>
                <a:latin typeface="Calibri"/>
                <a:ea typeface="Calibri"/>
                <a:cs typeface="Calibri"/>
                <a:sym typeface="Calibri"/>
              </a:rPr>
              <a:t> </a:t>
            </a:r>
            <a:r>
              <a:rPr lang="en" sz="1300" b="0" i="0" u="none" strike="noStrike" cap="none">
                <a:solidFill>
                  <a:schemeClr val="lt1"/>
                </a:solidFill>
                <a:latin typeface="Calibri"/>
                <a:ea typeface="Calibri"/>
                <a:cs typeface="Calibri"/>
                <a:sym typeface="Calibri"/>
              </a:rPr>
              <a:t>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Inside slide3">
    <p:spTree>
      <p:nvGrpSpPr>
        <p:cNvPr id="1" name="Shape 128"/>
        <p:cNvGrpSpPr/>
        <p:nvPr/>
      </p:nvGrpSpPr>
      <p:grpSpPr>
        <a:xfrm>
          <a:off x="0" y="0"/>
          <a:ext cx="0" cy="0"/>
          <a:chOff x="0" y="0"/>
          <a:chExt cx="0" cy="0"/>
        </a:xfrm>
      </p:grpSpPr>
      <p:sp>
        <p:nvSpPr>
          <p:cNvPr id="129" name="Google Shape;129;p27"/>
          <p:cNvSpPr/>
          <p:nvPr/>
        </p:nvSpPr>
        <p:spPr>
          <a:xfrm>
            <a:off x="-4469" y="-8567"/>
            <a:ext cx="4336937" cy="6884067"/>
          </a:xfrm>
          <a:custGeom>
            <a:avLst/>
            <a:gdLst/>
            <a:ahLst/>
            <a:cxnLst/>
            <a:rect l="l" t="t" r="r" b="b"/>
            <a:pathLst>
              <a:path w="132254" h="206522" extrusionOk="0">
                <a:moveTo>
                  <a:pt x="132254" y="206522"/>
                </a:moveTo>
                <a:lnTo>
                  <a:pt x="24812" y="0"/>
                </a:lnTo>
                <a:lnTo>
                  <a:pt x="0" y="78"/>
                </a:lnTo>
                <a:cubicBezTo>
                  <a:pt x="106" y="68757"/>
                  <a:pt x="-40" y="137435"/>
                  <a:pt x="66" y="206114"/>
                </a:cubicBezTo>
                <a:lnTo>
                  <a:pt x="132254" y="206522"/>
                </a:lnTo>
                <a:close/>
              </a:path>
            </a:pathLst>
          </a:custGeom>
          <a:solidFill>
            <a:srgbClr val="2EB4A3">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7"/>
          <p:cNvSpPr/>
          <p:nvPr/>
        </p:nvSpPr>
        <p:spPr>
          <a:xfrm flipH="1">
            <a:off x="793200" y="0"/>
            <a:ext cx="691200" cy="998800"/>
          </a:xfrm>
          <a:prstGeom prst="parallelogram">
            <a:avLst>
              <a:gd name="adj" fmla="val 75009"/>
            </a:avLst>
          </a:pr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31" name="Google Shape;131;p27"/>
          <p:cNvSpPr txBox="1">
            <a:spLocks noGrp="1"/>
          </p:cNvSpPr>
          <p:nvPr>
            <p:ph type="sldNum" idx="12"/>
          </p:nvPr>
        </p:nvSpPr>
        <p:spPr>
          <a:xfrm>
            <a:off x="0" y="0"/>
            <a:ext cx="793200" cy="975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ct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32" name="Google Shape;132;p27"/>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133" name="Google Shape;133;p27"/>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34" name="Google Shape;134;p27"/>
          <p:cNvPicPr preferRelativeResize="0"/>
          <p:nvPr/>
        </p:nvPicPr>
        <p:blipFill rotWithShape="1">
          <a:blip r:embed="rId4">
            <a:alphaModFix/>
          </a:blip>
          <a:srcRect/>
          <a:stretch/>
        </p:blipFill>
        <p:spPr>
          <a:xfrm>
            <a:off x="201432" y="166365"/>
            <a:ext cx="642064" cy="642599"/>
          </a:xfrm>
          <a:prstGeom prst="rect">
            <a:avLst/>
          </a:prstGeom>
          <a:noFill/>
          <a:ln>
            <a:noFill/>
          </a:ln>
        </p:spPr>
      </p:pic>
      <p:sp>
        <p:nvSpPr>
          <p:cNvPr id="135" name="Google Shape;135;p27"/>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136" name="Google Shape;136;p27"/>
          <p:cNvSpPr txBox="1">
            <a:spLocks noGrp="1"/>
          </p:cNvSpPr>
          <p:nvPr>
            <p:ph type="body" idx="1"/>
          </p:nvPr>
        </p:nvSpPr>
        <p:spPr>
          <a:xfrm>
            <a:off x="6812411" y="1748733"/>
            <a:ext cx="4909200" cy="3813867"/>
          </a:xfrm>
          <a:prstGeom prst="rect">
            <a:avLst/>
          </a:prstGeom>
          <a:noFill/>
          <a:ln>
            <a:noFill/>
          </a:ln>
        </p:spPr>
        <p:txBody>
          <a:bodyPr spcFirstLastPara="1" wrap="square" lIns="91425" tIns="91425" rIns="91425" bIns="91425" anchor="t" anchorCtr="0">
            <a:noAutofit/>
          </a:bodyPr>
          <a:lstStyle>
            <a:lvl1pPr marL="457200" marR="0" lvl="0" indent="-393700" algn="l" rtl="0">
              <a:lnSpc>
                <a:spcPct val="90000"/>
              </a:lnSpc>
              <a:spcBef>
                <a:spcPts val="800"/>
              </a:spcBef>
              <a:spcAft>
                <a:spcPts val="0"/>
              </a:spcAft>
              <a:buClr>
                <a:schemeClr val="dk1"/>
              </a:buClr>
              <a:buSzPts val="2600"/>
              <a:buFont typeface="Arial"/>
              <a:buChar char="▸"/>
              <a:defRPr sz="1800" b="0" i="0" u="none" strike="noStrike" cap="none">
                <a:solidFill>
                  <a:schemeClr val="dk1"/>
                </a:solidFill>
                <a:latin typeface="Calibri"/>
                <a:ea typeface="Calibri"/>
                <a:cs typeface="Calibri"/>
                <a:sym typeface="Calibri"/>
              </a:defRPr>
            </a:lvl1pPr>
            <a:lvl2pPr marL="914400" marR="0" lvl="1"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2pPr>
            <a:lvl3pPr marL="1371600" marR="0" lvl="2"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3pPr>
            <a:lvl4pPr marL="1828800" marR="0" lvl="3"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4pPr>
            <a:lvl5pPr marL="2286000" marR="0" lvl="4"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5pPr>
            <a:lvl6pPr marL="2743200" marR="0" lvl="5"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6pPr>
            <a:lvl7pPr marL="3200400" marR="0" lvl="6"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7pPr>
            <a:lvl8pPr marL="3657600" marR="0" lvl="7"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8pPr>
            <a:lvl9pPr marL="4114800" marR="0" lvl="8"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9pPr>
          </a:lstStyle>
          <a:p>
            <a:endParaRPr/>
          </a:p>
        </p:txBody>
      </p:sp>
      <p:sp>
        <p:nvSpPr>
          <p:cNvPr id="137" name="Google Shape;137;p27"/>
          <p:cNvSpPr>
            <a:spLocks noGrp="1"/>
          </p:cNvSpPr>
          <p:nvPr>
            <p:ph type="pic" idx="2"/>
          </p:nvPr>
        </p:nvSpPr>
        <p:spPr>
          <a:xfrm>
            <a:off x="1571176" y="1748733"/>
            <a:ext cx="4941919" cy="3813867"/>
          </a:xfrm>
          <a:prstGeom prst="rect">
            <a:avLst/>
          </a:prstGeom>
          <a:noFill/>
          <a:ln>
            <a:noFill/>
          </a:ln>
        </p:spPr>
      </p:sp>
      <p:sp>
        <p:nvSpPr>
          <p:cNvPr id="138" name="Google Shape;138;p27"/>
          <p:cNvSpPr/>
          <p:nvPr/>
        </p:nvSpPr>
        <p:spPr>
          <a:xfrm flipH="1">
            <a:off x="1647376" y="5875067"/>
            <a:ext cx="9931400" cy="998800"/>
          </a:xfrm>
          <a:custGeom>
            <a:avLst/>
            <a:gdLst/>
            <a:ahLst/>
            <a:cxnLst/>
            <a:rect l="l" t="t" r="r" b="b"/>
            <a:pathLst>
              <a:path w="9931400" h="998800" extrusionOk="0">
                <a:moveTo>
                  <a:pt x="0" y="998800"/>
                </a:moveTo>
                <a:lnTo>
                  <a:pt x="514801" y="0"/>
                </a:lnTo>
                <a:lnTo>
                  <a:pt x="9931400" y="0"/>
                </a:lnTo>
                <a:lnTo>
                  <a:pt x="9492799" y="998800"/>
                </a:lnTo>
                <a:lnTo>
                  <a:pt x="0" y="998800"/>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39" name="Google Shape;139;p27"/>
          <p:cNvSpPr/>
          <p:nvPr/>
        </p:nvSpPr>
        <p:spPr>
          <a:xfrm flipH="1">
            <a:off x="9083805" y="5873887"/>
            <a:ext cx="3113948" cy="999979"/>
          </a:xfrm>
          <a:custGeom>
            <a:avLst/>
            <a:gdLst/>
            <a:ahLst/>
            <a:cxnLst/>
            <a:rect l="l" t="t" r="r" b="b"/>
            <a:pathLst>
              <a:path w="3113948" h="999979" extrusionOk="0">
                <a:moveTo>
                  <a:pt x="0" y="995241"/>
                </a:moveTo>
                <a:cubicBezTo>
                  <a:pt x="19" y="662308"/>
                  <a:pt x="4775" y="332933"/>
                  <a:pt x="4794" y="0"/>
                </a:cubicBezTo>
                <a:lnTo>
                  <a:pt x="3113948" y="1179"/>
                </a:lnTo>
                <a:lnTo>
                  <a:pt x="2611931" y="999979"/>
                </a:lnTo>
                <a:lnTo>
                  <a:pt x="0" y="995241"/>
                </a:lnTo>
                <a:close/>
              </a:path>
            </a:pathLst>
          </a:cu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40" name="Google Shape;140;p27"/>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Grant 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inside slide1">
    <p:bg>
      <p:bgPr>
        <a:solidFill>
          <a:schemeClr val="lt1"/>
        </a:solidFill>
        <a:effectLst/>
      </p:bgPr>
    </p:bg>
    <p:spTree>
      <p:nvGrpSpPr>
        <p:cNvPr id="1" name="Shape 18"/>
        <p:cNvGrpSpPr/>
        <p:nvPr/>
      </p:nvGrpSpPr>
      <p:grpSpPr>
        <a:xfrm>
          <a:off x="0" y="0"/>
          <a:ext cx="0" cy="0"/>
          <a:chOff x="0" y="0"/>
          <a:chExt cx="0" cy="0"/>
        </a:xfrm>
      </p:grpSpPr>
      <p:sp>
        <p:nvSpPr>
          <p:cNvPr id="19" name="Google Shape;19;p17"/>
          <p:cNvSpPr/>
          <p:nvPr/>
        </p:nvSpPr>
        <p:spPr>
          <a:xfrm rot="10800000">
            <a:off x="8153" y="-16328"/>
            <a:ext cx="7524750" cy="6874328"/>
          </a:xfrm>
          <a:custGeom>
            <a:avLst/>
            <a:gdLst/>
            <a:ahLst/>
            <a:cxnLst/>
            <a:rect l="l" t="t" r="r" b="b"/>
            <a:pathLst>
              <a:path w="7524750" h="6874328" extrusionOk="0">
                <a:moveTo>
                  <a:pt x="0" y="16328"/>
                </a:moveTo>
                <a:lnTo>
                  <a:pt x="7524750" y="0"/>
                </a:lnTo>
                <a:lnTo>
                  <a:pt x="7524750" y="6858000"/>
                </a:lnTo>
                <a:lnTo>
                  <a:pt x="3526971" y="6874328"/>
                </a:lnTo>
                <a:lnTo>
                  <a:pt x="0" y="16328"/>
                </a:lnTo>
                <a:close/>
              </a:path>
            </a:pathLst>
          </a:custGeom>
          <a:blipFill rotWithShape="1">
            <a:blip r:embed="rId2">
              <a:alphaModFix amt="33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7"/>
          <p:cNvSpPr/>
          <p:nvPr/>
        </p:nvSpPr>
        <p:spPr>
          <a:xfrm flipH="1">
            <a:off x="2916728" y="6540499"/>
            <a:ext cx="9275272" cy="317501"/>
          </a:xfrm>
          <a:custGeom>
            <a:avLst/>
            <a:gdLst/>
            <a:ahLst/>
            <a:cxnLst/>
            <a:rect l="l" t="t" r="r" b="b"/>
            <a:pathLst>
              <a:path w="10896381" h="304000" extrusionOk="0">
                <a:moveTo>
                  <a:pt x="151" y="304000"/>
                </a:moveTo>
                <a:cubicBezTo>
                  <a:pt x="101" y="203653"/>
                  <a:pt x="50" y="103306"/>
                  <a:pt x="0" y="2959"/>
                </a:cubicBezTo>
                <a:lnTo>
                  <a:pt x="10896381" y="0"/>
                </a:lnTo>
                <a:lnTo>
                  <a:pt x="10739693" y="304000"/>
                </a:lnTo>
                <a:lnTo>
                  <a:pt x="151" y="304000"/>
                </a:lnTo>
                <a:close/>
              </a:path>
            </a:pathLst>
          </a:custGeom>
          <a:solidFill>
            <a:srgbClr val="F4DD5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pic>
        <p:nvPicPr>
          <p:cNvPr id="21" name="Google Shape;21;p17"/>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22" name="Google Shape;22;p17"/>
          <p:cNvSpPr/>
          <p:nvPr/>
        </p:nvSpPr>
        <p:spPr>
          <a:xfrm rot="10800000" flipH="1">
            <a:off x="0" y="-13827"/>
            <a:ext cx="9275272" cy="317501"/>
          </a:xfrm>
          <a:custGeom>
            <a:avLst/>
            <a:gdLst/>
            <a:ahLst/>
            <a:cxnLst/>
            <a:rect l="l" t="t" r="r" b="b"/>
            <a:pathLst>
              <a:path w="10896381" h="304000" extrusionOk="0">
                <a:moveTo>
                  <a:pt x="151" y="304000"/>
                </a:moveTo>
                <a:cubicBezTo>
                  <a:pt x="101" y="203653"/>
                  <a:pt x="50" y="103306"/>
                  <a:pt x="0" y="2959"/>
                </a:cubicBezTo>
                <a:lnTo>
                  <a:pt x="10896381" y="0"/>
                </a:lnTo>
                <a:lnTo>
                  <a:pt x="10739693" y="304000"/>
                </a:lnTo>
                <a:lnTo>
                  <a:pt x="151" y="304000"/>
                </a:lnTo>
                <a:close/>
              </a:path>
            </a:pathLst>
          </a:custGeom>
          <a:solidFill>
            <a:srgbClr val="F4DD5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23" name="Google Shape;23;p17"/>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4" name="Google Shape;24;p17"/>
          <p:cNvPicPr preferRelativeResize="0"/>
          <p:nvPr/>
        </p:nvPicPr>
        <p:blipFill rotWithShape="1">
          <a:blip r:embed="rId4">
            <a:alphaModFix/>
          </a:blip>
          <a:srcRect/>
          <a:stretch/>
        </p:blipFill>
        <p:spPr>
          <a:xfrm>
            <a:off x="204769" y="163028"/>
            <a:ext cx="642064" cy="642599"/>
          </a:xfrm>
          <a:prstGeom prst="rect">
            <a:avLst/>
          </a:prstGeom>
          <a:noFill/>
          <a:ln>
            <a:noFill/>
          </a:ln>
        </p:spPr>
      </p:pic>
      <p:sp>
        <p:nvSpPr>
          <p:cNvPr id="25" name="Google Shape;25;p17"/>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Grant 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side slide6">
  <p:cSld name="Inside slide6">
    <p:bg>
      <p:bgPr>
        <a:solidFill>
          <a:schemeClr val="lt1">
            <a:alpha val="40000"/>
          </a:schemeClr>
        </a:solidFill>
        <a:effectLst/>
      </p:bgPr>
    </p:bg>
    <p:spTree>
      <p:nvGrpSpPr>
        <p:cNvPr id="1" name="Shape 26"/>
        <p:cNvGrpSpPr/>
        <p:nvPr/>
      </p:nvGrpSpPr>
      <p:grpSpPr>
        <a:xfrm>
          <a:off x="0" y="0"/>
          <a:ext cx="0" cy="0"/>
          <a:chOff x="0" y="0"/>
          <a:chExt cx="0" cy="0"/>
        </a:xfrm>
      </p:grpSpPr>
      <p:sp>
        <p:nvSpPr>
          <p:cNvPr id="27" name="Google Shape;27;p56"/>
          <p:cNvSpPr txBox="1">
            <a:spLocks noGrp="1"/>
          </p:cNvSpPr>
          <p:nvPr>
            <p:ph type="body" idx="1"/>
          </p:nvPr>
        </p:nvSpPr>
        <p:spPr>
          <a:xfrm>
            <a:off x="1607645" y="1748733"/>
            <a:ext cx="10099215" cy="4374481"/>
          </a:xfrm>
          <a:prstGeom prst="rect">
            <a:avLst/>
          </a:prstGeom>
          <a:noFill/>
          <a:ln>
            <a:noFill/>
          </a:ln>
        </p:spPr>
        <p:txBody>
          <a:bodyPr spcFirstLastPara="1" wrap="square" lIns="91425" tIns="91425" rIns="91425" bIns="91425" anchor="t" anchorCtr="0">
            <a:noAutofit/>
          </a:bodyPr>
          <a:lstStyle>
            <a:lvl1pPr marL="457200" marR="0" lvl="0" indent="-393700" algn="l" rtl="0">
              <a:lnSpc>
                <a:spcPct val="90000"/>
              </a:lnSpc>
              <a:spcBef>
                <a:spcPts val="800"/>
              </a:spcBef>
              <a:spcAft>
                <a:spcPts val="0"/>
              </a:spcAft>
              <a:buClr>
                <a:schemeClr val="dk1"/>
              </a:buClr>
              <a:buSzPts val="2600"/>
              <a:buFont typeface="Arial"/>
              <a:buChar char="▸"/>
              <a:defRPr sz="1400" b="0" i="0" u="none" strike="noStrike" cap="none">
                <a:solidFill>
                  <a:schemeClr val="dk1"/>
                </a:solidFill>
                <a:latin typeface="Calibri"/>
                <a:ea typeface="Calibri"/>
                <a:cs typeface="Calibri"/>
                <a:sym typeface="Calibri"/>
              </a:defRPr>
            </a:lvl1pPr>
            <a:lvl2pPr marL="914400" marR="0" lvl="1"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2pPr>
            <a:lvl3pPr marL="1371600" marR="0" lvl="2"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3pPr>
            <a:lvl4pPr marL="1828800" marR="0" lvl="3"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4pPr>
            <a:lvl5pPr marL="2286000" marR="0" lvl="4"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5pPr>
            <a:lvl6pPr marL="2743200" marR="0" lvl="5"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6pPr>
            <a:lvl7pPr marL="3200400" marR="0" lvl="6"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7pPr>
            <a:lvl8pPr marL="3657600" marR="0" lvl="7"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8pPr>
            <a:lvl9pPr marL="4114800" marR="0" lvl="8"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9pPr>
          </a:lstStyle>
          <a:p>
            <a:endParaRPr/>
          </a:p>
        </p:txBody>
      </p:sp>
      <p:pic>
        <p:nvPicPr>
          <p:cNvPr id="28" name="Google Shape;28;p56"/>
          <p:cNvPicPr preferRelativeResize="0"/>
          <p:nvPr/>
        </p:nvPicPr>
        <p:blipFill rotWithShape="1">
          <a:blip r:embed="rId2">
            <a:alphaModFix/>
          </a:blip>
          <a:srcRect/>
          <a:stretch/>
        </p:blipFill>
        <p:spPr>
          <a:xfrm>
            <a:off x="130092" y="6358933"/>
            <a:ext cx="1791171" cy="399485"/>
          </a:xfrm>
          <a:prstGeom prst="rect">
            <a:avLst/>
          </a:prstGeom>
          <a:noFill/>
          <a:ln>
            <a:noFill/>
          </a:ln>
        </p:spPr>
      </p:pic>
      <p:sp>
        <p:nvSpPr>
          <p:cNvPr id="29" name="Google Shape;29;p56"/>
          <p:cNvSpPr/>
          <p:nvPr/>
        </p:nvSpPr>
        <p:spPr>
          <a:xfrm flipH="1">
            <a:off x="-2123" y="-8729"/>
            <a:ext cx="1403423" cy="965799"/>
          </a:xfrm>
          <a:custGeom>
            <a:avLst/>
            <a:gdLst/>
            <a:ahLst/>
            <a:cxnLst/>
            <a:rect l="l" t="t" r="r" b="b"/>
            <a:pathLst>
              <a:path w="1403423" h="965799" extrusionOk="0">
                <a:moveTo>
                  <a:pt x="0" y="965799"/>
                </a:moveTo>
                <a:lnTo>
                  <a:pt x="491180" y="0"/>
                </a:lnTo>
                <a:lnTo>
                  <a:pt x="1402581" y="3643"/>
                </a:lnTo>
                <a:cubicBezTo>
                  <a:pt x="1405219" y="325576"/>
                  <a:pt x="1400572" y="643866"/>
                  <a:pt x="1403210" y="965799"/>
                </a:cubicBezTo>
                <a:lnTo>
                  <a:pt x="0" y="96579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0" name="Google Shape;30;p56"/>
          <p:cNvSpPr/>
          <p:nvPr/>
        </p:nvSpPr>
        <p:spPr>
          <a:xfrm flipH="1">
            <a:off x="900332" y="-8942"/>
            <a:ext cx="672985" cy="966013"/>
          </a:xfrm>
          <a:custGeom>
            <a:avLst/>
            <a:gdLst/>
            <a:ahLst/>
            <a:cxnLst/>
            <a:rect l="l" t="t" r="r" b="b"/>
            <a:pathLst>
              <a:path w="672985" h="966013" extrusionOk="0">
                <a:moveTo>
                  <a:pt x="0" y="966013"/>
                </a:moveTo>
                <a:lnTo>
                  <a:pt x="500247" y="0"/>
                </a:lnTo>
                <a:lnTo>
                  <a:pt x="672985" y="0"/>
                </a:lnTo>
                <a:lnTo>
                  <a:pt x="172738" y="966013"/>
                </a:lnTo>
                <a:lnTo>
                  <a:pt x="0" y="966013"/>
                </a:lnTo>
                <a:close/>
              </a:path>
            </a:pathLst>
          </a:cu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1" name="Google Shape;31;p56"/>
          <p:cNvSpPr/>
          <p:nvPr/>
        </p:nvSpPr>
        <p:spPr>
          <a:xfrm flipH="1">
            <a:off x="1170459" y="179791"/>
            <a:ext cx="10007600" cy="998800"/>
          </a:xfrm>
          <a:prstGeom prst="parallelogram">
            <a:avLst>
              <a:gd name="adj" fmla="val 51542"/>
            </a:avLst>
          </a:prstGeom>
          <a:solidFill>
            <a:srgbClr val="F4DD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2" name="Google Shape;32;p56"/>
          <p:cNvSpPr/>
          <p:nvPr/>
        </p:nvSpPr>
        <p:spPr>
          <a:xfrm flipH="1">
            <a:off x="10652214" y="176525"/>
            <a:ext cx="1542234" cy="1002065"/>
          </a:xfrm>
          <a:custGeom>
            <a:avLst/>
            <a:gdLst/>
            <a:ahLst/>
            <a:cxnLst/>
            <a:rect l="l" t="t" r="r" b="b"/>
            <a:pathLst>
              <a:path w="1542234" h="1002065" extrusionOk="0">
                <a:moveTo>
                  <a:pt x="0" y="1002065"/>
                </a:moveTo>
                <a:cubicBezTo>
                  <a:pt x="694" y="668043"/>
                  <a:pt x="1389" y="334022"/>
                  <a:pt x="2083" y="0"/>
                </a:cubicBezTo>
                <a:lnTo>
                  <a:pt x="1542234" y="3265"/>
                </a:lnTo>
                <a:lnTo>
                  <a:pt x="1027433" y="1002065"/>
                </a:lnTo>
                <a:lnTo>
                  <a:pt x="0" y="1002065"/>
                </a:lnTo>
                <a:close/>
              </a:path>
            </a:pathLst>
          </a:cu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EE6E55"/>
              </a:solidFill>
              <a:latin typeface="Calibri"/>
              <a:ea typeface="Calibri"/>
              <a:cs typeface="Calibri"/>
              <a:sym typeface="Calibri"/>
            </a:endParaRPr>
          </a:p>
        </p:txBody>
      </p:sp>
      <p:sp>
        <p:nvSpPr>
          <p:cNvPr id="33" name="Google Shape;33;p56"/>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34" name="Google Shape;34;p56"/>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chemeClr val="lt1"/>
              </a:solidFill>
              <a:latin typeface="Calibri"/>
              <a:ea typeface="Calibri"/>
              <a:cs typeface="Calibri"/>
              <a:sym typeface="Calibri"/>
            </a:endParaRPr>
          </a:p>
        </p:txBody>
      </p:sp>
      <p:pic>
        <p:nvPicPr>
          <p:cNvPr id="35" name="Google Shape;35;p56"/>
          <p:cNvPicPr preferRelativeResize="0"/>
          <p:nvPr/>
        </p:nvPicPr>
        <p:blipFill rotWithShape="1">
          <a:blip r:embed="rId4">
            <a:alphaModFix/>
          </a:blip>
          <a:srcRect/>
          <a:stretch/>
        </p:blipFill>
        <p:spPr>
          <a:xfrm>
            <a:off x="201432" y="166365"/>
            <a:ext cx="642064" cy="642599"/>
          </a:xfrm>
          <a:prstGeom prst="rect">
            <a:avLst/>
          </a:prstGeom>
          <a:noFill/>
          <a:ln>
            <a:noFill/>
          </a:ln>
        </p:spPr>
      </p:pic>
      <p:sp>
        <p:nvSpPr>
          <p:cNvPr id="36" name="Google Shape;36;p56"/>
          <p:cNvSpPr/>
          <p:nvPr/>
        </p:nvSpPr>
        <p:spPr>
          <a:xfrm flipH="1">
            <a:off x="2173778" y="6548485"/>
            <a:ext cx="10023137" cy="310039"/>
          </a:xfrm>
          <a:custGeom>
            <a:avLst/>
            <a:gdLst/>
            <a:ahLst/>
            <a:cxnLst/>
            <a:rect l="l" t="t" r="r" b="b"/>
            <a:pathLst>
              <a:path w="10023137" h="310039" extrusionOk="0">
                <a:moveTo>
                  <a:pt x="0" y="310039"/>
                </a:moveTo>
                <a:cubicBezTo>
                  <a:pt x="7598" y="161450"/>
                  <a:pt x="-783" y="407266"/>
                  <a:pt x="1958" y="183747"/>
                </a:cubicBezTo>
                <a:cubicBezTo>
                  <a:pt x="1215" y="149131"/>
                  <a:pt x="6271" y="34616"/>
                  <a:pt x="5528" y="0"/>
                </a:cubicBezTo>
                <a:lnTo>
                  <a:pt x="10023137" y="5919"/>
                </a:lnTo>
                <a:lnTo>
                  <a:pt x="9866449" y="309919"/>
                </a:lnTo>
                <a:lnTo>
                  <a:pt x="0" y="31003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37" name="Google Shape;37;p56"/>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lt1"/>
              </a:buClr>
              <a:buSzPts val="1300"/>
              <a:buFont typeface="Calibri"/>
              <a:buNone/>
            </a:pPr>
            <a:r>
              <a:rPr lang="en" sz="1300" b="0" i="0" u="none" strike="noStrike" cap="none">
                <a:solidFill>
                  <a:schemeClr val="lt1"/>
                </a:solidFill>
                <a:latin typeface="Calibri"/>
                <a:ea typeface="Calibri"/>
                <a:cs typeface="Calibri"/>
                <a:sym typeface="Calibri"/>
              </a:rPr>
              <a:t>Grant</a:t>
            </a:r>
            <a:r>
              <a:rPr lang="en" sz="1300" b="0" i="0" u="none" strike="noStrike" cap="none">
                <a:solidFill>
                  <a:srgbClr val="000000"/>
                </a:solidFill>
                <a:latin typeface="Calibri"/>
                <a:ea typeface="Calibri"/>
                <a:cs typeface="Calibri"/>
                <a:sym typeface="Calibri"/>
              </a:rPr>
              <a:t> </a:t>
            </a:r>
            <a:r>
              <a:rPr lang="en" sz="1300" b="0" i="0" u="none" strike="noStrike" cap="none">
                <a:solidFill>
                  <a:schemeClr val="lt1"/>
                </a:solidFill>
                <a:latin typeface="Calibri"/>
                <a:ea typeface="Calibri"/>
                <a:cs typeface="Calibri"/>
                <a:sym typeface="Calibri"/>
              </a:rPr>
              <a:t>Agreement No. 101112972</a:t>
            </a:r>
            <a:endParaRPr sz="1300" b="0" i="0" u="none" strike="noStrike" cap="none">
              <a:solidFill>
                <a:schemeClr val="lt1"/>
              </a:solidFill>
              <a:latin typeface="Calibri"/>
              <a:ea typeface="Calibri"/>
              <a:cs typeface="Calibri"/>
              <a:sym typeface="Calibri"/>
            </a:endParaRPr>
          </a:p>
        </p:txBody>
      </p:sp>
      <p:sp>
        <p:nvSpPr>
          <p:cNvPr id="38" name="Google Shape;38;p56"/>
          <p:cNvSpPr>
            <a:spLocks noGrp="1"/>
          </p:cNvSpPr>
          <p:nvPr>
            <p:ph type="pic" idx="2"/>
          </p:nvPr>
        </p:nvSpPr>
        <p:spPr>
          <a:xfrm>
            <a:off x="7984331" y="1748733"/>
            <a:ext cx="2319337" cy="2119144"/>
          </a:xfrm>
          <a:prstGeom prst="flowChartConnector">
            <a:avLst/>
          </a:prstGeom>
          <a:noFill/>
          <a:ln>
            <a:noFill/>
          </a:ln>
        </p:spPr>
      </p:sp>
      <p:sp>
        <p:nvSpPr>
          <p:cNvPr id="39" name="Google Shape;39;p56"/>
          <p:cNvSpPr>
            <a:spLocks noGrp="1"/>
          </p:cNvSpPr>
          <p:nvPr>
            <p:ph type="pic" idx="3"/>
          </p:nvPr>
        </p:nvSpPr>
        <p:spPr>
          <a:xfrm>
            <a:off x="5215700" y="1748733"/>
            <a:ext cx="2319337" cy="2119144"/>
          </a:xfrm>
          <a:prstGeom prst="flowChartConnector">
            <a:avLst/>
          </a:prstGeom>
          <a:noFill/>
          <a:ln>
            <a:noFill/>
          </a:ln>
        </p:spPr>
      </p:sp>
      <p:sp>
        <p:nvSpPr>
          <p:cNvPr id="40" name="Google Shape;40;p56"/>
          <p:cNvSpPr>
            <a:spLocks noGrp="1"/>
          </p:cNvSpPr>
          <p:nvPr>
            <p:ph type="pic" idx="4"/>
          </p:nvPr>
        </p:nvSpPr>
        <p:spPr>
          <a:xfrm>
            <a:off x="7984331" y="4069952"/>
            <a:ext cx="2319337" cy="2119144"/>
          </a:xfrm>
          <a:prstGeom prst="flowChartConnector">
            <a:avLst/>
          </a:prstGeom>
          <a:noFill/>
          <a:ln>
            <a:noFill/>
          </a:ln>
        </p:spPr>
      </p:sp>
      <p:sp>
        <p:nvSpPr>
          <p:cNvPr id="41" name="Google Shape;41;p56"/>
          <p:cNvSpPr>
            <a:spLocks noGrp="1"/>
          </p:cNvSpPr>
          <p:nvPr>
            <p:ph type="pic" idx="5"/>
          </p:nvPr>
        </p:nvSpPr>
        <p:spPr>
          <a:xfrm>
            <a:off x="5215700" y="4069952"/>
            <a:ext cx="2319337" cy="2119144"/>
          </a:xfrm>
          <a:prstGeom prst="flowChartConnector">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p:cSld name="Title + 2 columns">
    <p:spTree>
      <p:nvGrpSpPr>
        <p:cNvPr id="1" name="Shape 42"/>
        <p:cNvGrpSpPr/>
        <p:nvPr/>
      </p:nvGrpSpPr>
      <p:grpSpPr>
        <a:xfrm>
          <a:off x="0" y="0"/>
          <a:ext cx="0" cy="0"/>
          <a:chOff x="0" y="0"/>
          <a:chExt cx="0" cy="0"/>
        </a:xfrm>
      </p:grpSpPr>
      <p:sp>
        <p:nvSpPr>
          <p:cNvPr id="43" name="Google Shape;43;p57"/>
          <p:cNvSpPr/>
          <p:nvPr/>
        </p:nvSpPr>
        <p:spPr>
          <a:xfrm>
            <a:off x="-8542" y="-11102"/>
            <a:ext cx="4445707" cy="6883990"/>
          </a:xfrm>
          <a:custGeom>
            <a:avLst/>
            <a:gdLst/>
            <a:ahLst/>
            <a:cxnLst/>
            <a:rect l="l" t="t" r="r" b="b"/>
            <a:pathLst>
              <a:path w="131962" h="205448" extrusionOk="0">
                <a:moveTo>
                  <a:pt x="131962" y="205213"/>
                </a:moveTo>
                <a:lnTo>
                  <a:pt x="27007" y="232"/>
                </a:lnTo>
                <a:lnTo>
                  <a:pt x="106" y="0"/>
                </a:lnTo>
                <a:cubicBezTo>
                  <a:pt x="547" y="69461"/>
                  <a:pt x="-311" y="135987"/>
                  <a:pt x="130" y="205448"/>
                </a:cubicBezTo>
                <a:lnTo>
                  <a:pt x="131962" y="205213"/>
                </a:lnTo>
                <a:close/>
              </a:path>
            </a:pathLst>
          </a:custGeom>
          <a:solidFill>
            <a:srgbClr val="2EB4A3">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7"/>
          <p:cNvSpPr/>
          <p:nvPr/>
        </p:nvSpPr>
        <p:spPr>
          <a:xfrm flipH="1">
            <a:off x="-2123" y="-8729"/>
            <a:ext cx="1403423" cy="965799"/>
          </a:xfrm>
          <a:custGeom>
            <a:avLst/>
            <a:gdLst/>
            <a:ahLst/>
            <a:cxnLst/>
            <a:rect l="l" t="t" r="r" b="b"/>
            <a:pathLst>
              <a:path w="1403423" h="965799" extrusionOk="0">
                <a:moveTo>
                  <a:pt x="0" y="965799"/>
                </a:moveTo>
                <a:lnTo>
                  <a:pt x="491180" y="0"/>
                </a:lnTo>
                <a:lnTo>
                  <a:pt x="1402581" y="3643"/>
                </a:lnTo>
                <a:cubicBezTo>
                  <a:pt x="1405219" y="325576"/>
                  <a:pt x="1400572" y="643866"/>
                  <a:pt x="1403210" y="965799"/>
                </a:cubicBezTo>
                <a:lnTo>
                  <a:pt x="0" y="96579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5" name="Google Shape;45;p57"/>
          <p:cNvSpPr/>
          <p:nvPr/>
        </p:nvSpPr>
        <p:spPr>
          <a:xfrm flipH="1">
            <a:off x="900332" y="-8942"/>
            <a:ext cx="672985" cy="966013"/>
          </a:xfrm>
          <a:custGeom>
            <a:avLst/>
            <a:gdLst/>
            <a:ahLst/>
            <a:cxnLst/>
            <a:rect l="l" t="t" r="r" b="b"/>
            <a:pathLst>
              <a:path w="672985" h="966013" extrusionOk="0">
                <a:moveTo>
                  <a:pt x="0" y="966013"/>
                </a:moveTo>
                <a:lnTo>
                  <a:pt x="500247" y="0"/>
                </a:lnTo>
                <a:lnTo>
                  <a:pt x="672985" y="0"/>
                </a:lnTo>
                <a:lnTo>
                  <a:pt x="172738" y="966013"/>
                </a:lnTo>
                <a:lnTo>
                  <a:pt x="0" y="966013"/>
                </a:ln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6" name="Google Shape;46;p57"/>
          <p:cNvSpPr/>
          <p:nvPr/>
        </p:nvSpPr>
        <p:spPr>
          <a:xfrm flipH="1">
            <a:off x="1170459" y="179791"/>
            <a:ext cx="10007600" cy="998800"/>
          </a:xfrm>
          <a:prstGeom prst="parallelogram">
            <a:avLst>
              <a:gd name="adj" fmla="val 51542"/>
            </a:avLst>
          </a:prstGeom>
          <a:solidFill>
            <a:srgbClr val="F4DD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7" name="Google Shape;47;p57"/>
          <p:cNvSpPr/>
          <p:nvPr/>
        </p:nvSpPr>
        <p:spPr>
          <a:xfrm flipH="1">
            <a:off x="10652214" y="176525"/>
            <a:ext cx="1542234" cy="1002065"/>
          </a:xfrm>
          <a:custGeom>
            <a:avLst/>
            <a:gdLst/>
            <a:ahLst/>
            <a:cxnLst/>
            <a:rect l="l" t="t" r="r" b="b"/>
            <a:pathLst>
              <a:path w="1542234" h="1002065" extrusionOk="0">
                <a:moveTo>
                  <a:pt x="0" y="1002065"/>
                </a:moveTo>
                <a:cubicBezTo>
                  <a:pt x="694" y="668043"/>
                  <a:pt x="1389" y="334022"/>
                  <a:pt x="2083" y="0"/>
                </a:cubicBezTo>
                <a:lnTo>
                  <a:pt x="1542234" y="3265"/>
                </a:lnTo>
                <a:lnTo>
                  <a:pt x="1027433" y="1002065"/>
                </a:lnTo>
                <a:lnTo>
                  <a:pt x="0" y="1002065"/>
                </a:ln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EE6E55"/>
              </a:solidFill>
              <a:latin typeface="Calibri"/>
              <a:ea typeface="Calibri"/>
              <a:cs typeface="Calibri"/>
              <a:sym typeface="Calibri"/>
            </a:endParaRPr>
          </a:p>
        </p:txBody>
      </p:sp>
      <p:sp>
        <p:nvSpPr>
          <p:cNvPr id="48" name="Google Shape;48;p57"/>
          <p:cNvSpPr/>
          <p:nvPr/>
        </p:nvSpPr>
        <p:spPr>
          <a:xfrm flipH="1">
            <a:off x="2173778" y="6548485"/>
            <a:ext cx="10023137" cy="310039"/>
          </a:xfrm>
          <a:custGeom>
            <a:avLst/>
            <a:gdLst/>
            <a:ahLst/>
            <a:cxnLst/>
            <a:rect l="l" t="t" r="r" b="b"/>
            <a:pathLst>
              <a:path w="10023137" h="310039" extrusionOk="0">
                <a:moveTo>
                  <a:pt x="0" y="310039"/>
                </a:moveTo>
                <a:cubicBezTo>
                  <a:pt x="7598" y="161450"/>
                  <a:pt x="-783" y="407266"/>
                  <a:pt x="1958" y="183747"/>
                </a:cubicBezTo>
                <a:cubicBezTo>
                  <a:pt x="1215" y="149131"/>
                  <a:pt x="6271" y="34616"/>
                  <a:pt x="5528" y="0"/>
                </a:cubicBezTo>
                <a:lnTo>
                  <a:pt x="10023137" y="5919"/>
                </a:lnTo>
                <a:lnTo>
                  <a:pt x="9866449" y="309919"/>
                </a:lnTo>
                <a:lnTo>
                  <a:pt x="0" y="31003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49" name="Google Shape;49;p57"/>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50" name="Google Shape;50;p57"/>
          <p:cNvSpPr txBox="1">
            <a:spLocks noGrp="1"/>
          </p:cNvSpPr>
          <p:nvPr>
            <p:ph type="body" idx="1"/>
          </p:nvPr>
        </p:nvSpPr>
        <p:spPr>
          <a:xfrm>
            <a:off x="6812411" y="1748733"/>
            <a:ext cx="4909200" cy="4359651"/>
          </a:xfrm>
          <a:prstGeom prst="rect">
            <a:avLst/>
          </a:prstGeom>
          <a:noFill/>
          <a:ln>
            <a:noFill/>
          </a:ln>
        </p:spPr>
        <p:txBody>
          <a:bodyPr spcFirstLastPara="1" wrap="square" lIns="91425" tIns="91425" rIns="91425" bIns="91425" anchor="t" anchorCtr="0">
            <a:noAutofit/>
          </a:bodyPr>
          <a:lstStyle>
            <a:lvl1pPr marL="457200" marR="0" lvl="0" indent="-393700" algn="l" rtl="0">
              <a:lnSpc>
                <a:spcPct val="90000"/>
              </a:lnSpc>
              <a:spcBef>
                <a:spcPts val="800"/>
              </a:spcBef>
              <a:spcAft>
                <a:spcPts val="0"/>
              </a:spcAft>
              <a:buClr>
                <a:schemeClr val="dk1"/>
              </a:buClr>
              <a:buSzPts val="2600"/>
              <a:buFont typeface="Arial"/>
              <a:buChar char="▸"/>
              <a:defRPr sz="1800" b="0" i="0" u="none" strike="noStrike" cap="none">
                <a:solidFill>
                  <a:schemeClr val="dk1"/>
                </a:solidFill>
                <a:latin typeface="Calibri"/>
                <a:ea typeface="Calibri"/>
                <a:cs typeface="Calibri"/>
                <a:sym typeface="Calibri"/>
              </a:defRPr>
            </a:lvl1pPr>
            <a:lvl2pPr marL="914400" marR="0" lvl="1"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2pPr>
            <a:lvl3pPr marL="1371600" marR="0" lvl="2"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3pPr>
            <a:lvl4pPr marL="1828800" marR="0" lvl="3"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4pPr>
            <a:lvl5pPr marL="2286000" marR="0" lvl="4"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5pPr>
            <a:lvl6pPr marL="2743200" marR="0" lvl="5"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6pPr>
            <a:lvl7pPr marL="3200400" marR="0" lvl="6"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7pPr>
            <a:lvl8pPr marL="3657600" marR="0" lvl="7"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8pPr>
            <a:lvl9pPr marL="4114800" marR="0" lvl="8"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9pPr>
          </a:lstStyle>
          <a:p>
            <a:endParaRPr/>
          </a:p>
        </p:txBody>
      </p:sp>
      <p:pic>
        <p:nvPicPr>
          <p:cNvPr id="51" name="Google Shape;51;p57"/>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52" name="Google Shape;52;p57"/>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53" name="Google Shape;53;p57"/>
          <p:cNvPicPr preferRelativeResize="0"/>
          <p:nvPr/>
        </p:nvPicPr>
        <p:blipFill rotWithShape="1">
          <a:blip r:embed="rId4">
            <a:alphaModFix/>
          </a:blip>
          <a:srcRect/>
          <a:stretch/>
        </p:blipFill>
        <p:spPr>
          <a:xfrm>
            <a:off x="201432" y="166365"/>
            <a:ext cx="642064" cy="642599"/>
          </a:xfrm>
          <a:prstGeom prst="rect">
            <a:avLst/>
          </a:prstGeom>
          <a:noFill/>
          <a:ln>
            <a:noFill/>
          </a:ln>
        </p:spPr>
      </p:pic>
      <p:sp>
        <p:nvSpPr>
          <p:cNvPr id="54" name="Google Shape;54;p57"/>
          <p:cNvSpPr>
            <a:spLocks noGrp="1"/>
          </p:cNvSpPr>
          <p:nvPr>
            <p:ph type="pic" idx="2"/>
          </p:nvPr>
        </p:nvSpPr>
        <p:spPr>
          <a:xfrm>
            <a:off x="1534911" y="1748733"/>
            <a:ext cx="4981935" cy="4359651"/>
          </a:xfrm>
          <a:prstGeom prst="rect">
            <a:avLst/>
          </a:prstGeom>
          <a:noFill/>
          <a:ln>
            <a:noFill/>
          </a:ln>
        </p:spPr>
      </p:sp>
      <p:sp>
        <p:nvSpPr>
          <p:cNvPr id="55" name="Google Shape;55;p57"/>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Grant</a:t>
            </a:r>
            <a:r>
              <a:rPr lang="en" sz="1300" b="0" i="0" u="none" strike="noStrike" cap="none">
                <a:solidFill>
                  <a:srgbClr val="000000"/>
                </a:solidFill>
                <a:latin typeface="Calibri"/>
                <a:ea typeface="Calibri"/>
                <a:cs typeface="Calibri"/>
                <a:sym typeface="Calibri"/>
              </a:rPr>
              <a:t> </a:t>
            </a:r>
            <a:r>
              <a:rPr lang="en" sz="1300" b="0" i="0" u="none" strike="noStrike" cap="none">
                <a:solidFill>
                  <a:schemeClr val="lt1"/>
                </a:solidFill>
                <a:latin typeface="Calibri"/>
                <a:ea typeface="Calibri"/>
                <a:cs typeface="Calibri"/>
                <a:sym typeface="Calibri"/>
              </a:rPr>
              <a:t>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58"/>
          <p:cNvSpPr/>
          <p:nvPr/>
        </p:nvSpPr>
        <p:spPr>
          <a:xfrm>
            <a:off x="-1298" y="-14867"/>
            <a:ext cx="5462299" cy="6872867"/>
          </a:xfrm>
          <a:custGeom>
            <a:avLst/>
            <a:gdLst/>
            <a:ahLst/>
            <a:cxnLst/>
            <a:rect l="l" t="t" r="r" b="b"/>
            <a:pathLst>
              <a:path w="163869" h="206186" extrusionOk="0">
                <a:moveTo>
                  <a:pt x="163869" y="206186"/>
                </a:moveTo>
                <a:lnTo>
                  <a:pt x="57603" y="0"/>
                </a:lnTo>
                <a:lnTo>
                  <a:pt x="138" y="153"/>
                </a:lnTo>
                <a:cubicBezTo>
                  <a:pt x="-189" y="68978"/>
                  <a:pt x="171" y="137214"/>
                  <a:pt x="138" y="206137"/>
                </a:cubicBezTo>
                <a:lnTo>
                  <a:pt x="163869" y="206186"/>
                </a:lnTo>
                <a:close/>
              </a:path>
            </a:pathLst>
          </a:custGeom>
          <a:solidFill>
            <a:srgbClr val="2EB4A3">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8"/>
          <p:cNvSpPr/>
          <p:nvPr/>
        </p:nvSpPr>
        <p:spPr>
          <a:xfrm flipH="1">
            <a:off x="-2906" y="-19667"/>
            <a:ext cx="2448640" cy="1005332"/>
          </a:xfrm>
          <a:custGeom>
            <a:avLst/>
            <a:gdLst/>
            <a:ahLst/>
            <a:cxnLst/>
            <a:rect l="l" t="t" r="r" b="b"/>
            <a:pathLst>
              <a:path w="2448640" h="1005332" extrusionOk="0">
                <a:moveTo>
                  <a:pt x="0" y="998800"/>
                </a:moveTo>
                <a:lnTo>
                  <a:pt x="514801" y="0"/>
                </a:lnTo>
                <a:lnTo>
                  <a:pt x="2447051" y="13063"/>
                </a:lnTo>
                <a:cubicBezTo>
                  <a:pt x="2445268" y="342731"/>
                  <a:pt x="2450016" y="675664"/>
                  <a:pt x="2448233" y="1005332"/>
                </a:cubicBezTo>
                <a:lnTo>
                  <a:pt x="0" y="998800"/>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59" name="Google Shape;59;p58"/>
          <p:cNvSpPr txBox="1">
            <a:spLocks noGrp="1"/>
          </p:cNvSpPr>
          <p:nvPr>
            <p:ph type="body" idx="1"/>
          </p:nvPr>
        </p:nvSpPr>
        <p:spPr>
          <a:xfrm>
            <a:off x="1320500" y="1295400"/>
            <a:ext cx="9790800" cy="4564133"/>
          </a:xfrm>
          <a:prstGeom prst="rect">
            <a:avLst/>
          </a:prstGeom>
          <a:noFill/>
          <a:ln>
            <a:noFill/>
          </a:ln>
        </p:spPr>
        <p:txBody>
          <a:bodyPr spcFirstLastPara="1" wrap="square" lIns="91425" tIns="91425" rIns="91425" bIns="91425" anchor="ctr" anchorCtr="0">
            <a:noAutofit/>
          </a:bodyPr>
          <a:lstStyle>
            <a:lvl1pPr marL="457200" marR="0" lvl="0" indent="-457200" algn="l" rtl="0">
              <a:lnSpc>
                <a:spcPct val="90000"/>
              </a:lnSpc>
              <a:spcBef>
                <a:spcPts val="800"/>
              </a:spcBef>
              <a:spcAft>
                <a:spcPts val="0"/>
              </a:spcAft>
              <a:buClr>
                <a:schemeClr val="dk1"/>
              </a:buClr>
              <a:buSzPts val="3600"/>
              <a:buFont typeface="Arial"/>
              <a:buChar char="▸"/>
              <a:defRPr sz="18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2pPr>
            <a:lvl3pPr marL="1371600" marR="0" lvl="2"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3pPr>
            <a:lvl4pPr marL="1828800" marR="0" lvl="3"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4pPr>
            <a:lvl5pPr marL="2286000" marR="0" lvl="4"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5pPr>
            <a:lvl6pPr marL="2743200" marR="0" lvl="5"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6pPr>
            <a:lvl7pPr marL="3200400" marR="0" lvl="6"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7pPr>
            <a:lvl8pPr marL="3657600" marR="0" lvl="7"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8pPr>
            <a:lvl9pPr marL="4114800" marR="0" lvl="8"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9pPr>
          </a:lstStyle>
          <a:p>
            <a:endParaRPr/>
          </a:p>
        </p:txBody>
      </p:sp>
      <p:sp>
        <p:nvSpPr>
          <p:cNvPr id="60" name="Google Shape;60;p58"/>
          <p:cNvSpPr/>
          <p:nvPr/>
        </p:nvSpPr>
        <p:spPr>
          <a:xfrm flipH="1">
            <a:off x="1921263" y="-19667"/>
            <a:ext cx="994400" cy="998800"/>
          </a:xfrm>
          <a:prstGeom prst="parallelogram">
            <a:avLst>
              <a:gd name="adj" fmla="val 51542"/>
            </a:avLst>
          </a:pr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61" name="Google Shape;61;p58"/>
          <p:cNvSpPr/>
          <p:nvPr/>
        </p:nvSpPr>
        <p:spPr>
          <a:xfrm flipH="1">
            <a:off x="9047799" y="5857075"/>
            <a:ext cx="3148940" cy="1006382"/>
          </a:xfrm>
          <a:custGeom>
            <a:avLst/>
            <a:gdLst/>
            <a:ahLst/>
            <a:cxnLst/>
            <a:rect l="l" t="t" r="r" b="b"/>
            <a:pathLst>
              <a:path w="3148940" h="1006382" extrusionOk="0">
                <a:moveTo>
                  <a:pt x="3170" y="1006382"/>
                </a:moveTo>
                <a:cubicBezTo>
                  <a:pt x="5931" y="672560"/>
                  <a:pt x="-2180" y="344486"/>
                  <a:pt x="581" y="0"/>
                </a:cubicBezTo>
                <a:lnTo>
                  <a:pt x="3148940" y="2458"/>
                </a:lnTo>
                <a:lnTo>
                  <a:pt x="2634139" y="1001258"/>
                </a:lnTo>
                <a:lnTo>
                  <a:pt x="3170" y="1006382"/>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62" name="Google Shape;62;p58"/>
          <p:cNvSpPr/>
          <p:nvPr/>
        </p:nvSpPr>
        <p:spPr>
          <a:xfrm flipH="1">
            <a:off x="8581396" y="5859533"/>
            <a:ext cx="994400" cy="998800"/>
          </a:xfrm>
          <a:prstGeom prst="parallelogram">
            <a:avLst>
              <a:gd name="adj" fmla="val 51542"/>
            </a:avLst>
          </a:pr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pic>
        <p:nvPicPr>
          <p:cNvPr id="63" name="Google Shape;63;p58"/>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64" name="Google Shape;64;p58"/>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65" name="Google Shape;65;p58"/>
          <p:cNvPicPr preferRelativeResize="0"/>
          <p:nvPr/>
        </p:nvPicPr>
        <p:blipFill rotWithShape="1">
          <a:blip r:embed="rId4">
            <a:alphaModFix/>
          </a:blip>
          <a:srcRect/>
          <a:stretch/>
        </p:blipFill>
        <p:spPr>
          <a:xfrm>
            <a:off x="201432" y="153665"/>
            <a:ext cx="642064" cy="642599"/>
          </a:xfrm>
          <a:prstGeom prst="rect">
            <a:avLst/>
          </a:prstGeom>
          <a:noFill/>
          <a:ln>
            <a:noFill/>
          </a:ln>
        </p:spPr>
      </p:pic>
      <p:sp>
        <p:nvSpPr>
          <p:cNvPr id="66" name="Google Shape;66;p58"/>
          <p:cNvSpPr txBox="1">
            <a:spLocks noGrp="1"/>
          </p:cNvSpPr>
          <p:nvPr>
            <p:ph type="title"/>
          </p:nvPr>
        </p:nvSpPr>
        <p:spPr>
          <a:xfrm>
            <a:off x="2915663" y="87360"/>
            <a:ext cx="8195638" cy="89177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67" name="Google Shape;67;p58"/>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Grant</a:t>
            </a:r>
            <a:r>
              <a:rPr lang="en" sz="1300" b="0" i="0" u="none" strike="noStrike" cap="none">
                <a:solidFill>
                  <a:srgbClr val="000000"/>
                </a:solidFill>
                <a:latin typeface="Calibri"/>
                <a:ea typeface="Calibri"/>
                <a:cs typeface="Calibri"/>
                <a:sym typeface="Calibri"/>
              </a:rPr>
              <a:t> </a:t>
            </a:r>
            <a:r>
              <a:rPr lang="en" sz="1300" b="0" i="0" u="none" strike="noStrike" cap="none">
                <a:solidFill>
                  <a:schemeClr val="lt1"/>
                </a:solidFill>
                <a:latin typeface="Calibri"/>
                <a:ea typeface="Calibri"/>
                <a:cs typeface="Calibri"/>
                <a:sym typeface="Calibri"/>
              </a:rPr>
              <a:t>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inverted">
  <p:cSld name="back cover">
    <p:bg>
      <p:bgPr>
        <a:solidFill>
          <a:srgbClr val="F4DD51"/>
        </a:solidFill>
        <a:effectLst/>
      </p:bgPr>
    </p:bg>
    <p:spTree>
      <p:nvGrpSpPr>
        <p:cNvPr id="1" name="Shape 68"/>
        <p:cNvGrpSpPr/>
        <p:nvPr/>
      </p:nvGrpSpPr>
      <p:grpSpPr>
        <a:xfrm>
          <a:off x="0" y="0"/>
          <a:ext cx="0" cy="0"/>
          <a:chOff x="0" y="0"/>
          <a:chExt cx="0" cy="0"/>
        </a:xfrm>
      </p:grpSpPr>
      <p:sp>
        <p:nvSpPr>
          <p:cNvPr id="69" name="Google Shape;69;p26"/>
          <p:cNvSpPr/>
          <p:nvPr/>
        </p:nvSpPr>
        <p:spPr>
          <a:xfrm>
            <a:off x="-12399" y="-2167"/>
            <a:ext cx="4341500" cy="6877301"/>
          </a:xfrm>
          <a:custGeom>
            <a:avLst/>
            <a:gdLst/>
            <a:ahLst/>
            <a:cxnLst/>
            <a:rect l="l" t="t" r="r" b="b"/>
            <a:pathLst>
              <a:path w="130245" h="206319" extrusionOk="0">
                <a:moveTo>
                  <a:pt x="130245" y="206319"/>
                </a:moveTo>
                <a:lnTo>
                  <a:pt x="23918" y="213"/>
                </a:lnTo>
                <a:lnTo>
                  <a:pt x="0" y="0"/>
                </a:lnTo>
                <a:cubicBezTo>
                  <a:pt x="441" y="69461"/>
                  <a:pt x="-264" y="136552"/>
                  <a:pt x="177" y="206013"/>
                </a:cubicBezTo>
                <a:lnTo>
                  <a:pt x="130245" y="206319"/>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6"/>
          <p:cNvSpPr/>
          <p:nvPr/>
        </p:nvSpPr>
        <p:spPr>
          <a:xfrm flipH="1">
            <a:off x="4461" y="-98"/>
            <a:ext cx="1244315" cy="998800"/>
          </a:xfrm>
          <a:custGeom>
            <a:avLst/>
            <a:gdLst/>
            <a:ahLst/>
            <a:cxnLst/>
            <a:rect l="l" t="t" r="r" b="b"/>
            <a:pathLst>
              <a:path w="1244315" h="998800" extrusionOk="0">
                <a:moveTo>
                  <a:pt x="0" y="998800"/>
                </a:moveTo>
                <a:lnTo>
                  <a:pt x="514801" y="0"/>
                </a:lnTo>
                <a:lnTo>
                  <a:pt x="1244315" y="3337"/>
                </a:lnTo>
                <a:lnTo>
                  <a:pt x="1243448" y="998800"/>
                </a:lnTo>
                <a:lnTo>
                  <a:pt x="0" y="998800"/>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71" name="Google Shape;71;p26"/>
          <p:cNvSpPr/>
          <p:nvPr/>
        </p:nvSpPr>
        <p:spPr>
          <a:xfrm flipH="1">
            <a:off x="628409" y="-1"/>
            <a:ext cx="690653" cy="998703"/>
          </a:xfrm>
          <a:custGeom>
            <a:avLst/>
            <a:gdLst/>
            <a:ahLst/>
            <a:cxnLst/>
            <a:rect l="l" t="t" r="r" b="b"/>
            <a:pathLst>
              <a:path w="690653" h="998703" extrusionOk="0">
                <a:moveTo>
                  <a:pt x="0" y="998702"/>
                </a:moveTo>
                <a:lnTo>
                  <a:pt x="518052" y="0"/>
                </a:lnTo>
                <a:lnTo>
                  <a:pt x="690653" y="0"/>
                </a:lnTo>
                <a:lnTo>
                  <a:pt x="175458" y="998703"/>
                </a:lnTo>
                <a:lnTo>
                  <a:pt x="0" y="998702"/>
                </a:lnTo>
                <a:close/>
              </a:path>
            </a:pathLst>
          </a:cu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72" name="Google Shape;72;p26"/>
          <p:cNvSpPr/>
          <p:nvPr/>
        </p:nvSpPr>
        <p:spPr>
          <a:xfrm flipH="1">
            <a:off x="2063754" y="6566424"/>
            <a:ext cx="10128246" cy="315952"/>
          </a:xfrm>
          <a:custGeom>
            <a:avLst/>
            <a:gdLst/>
            <a:ahLst/>
            <a:cxnLst/>
            <a:rect l="l" t="t" r="r" b="b"/>
            <a:pathLst>
              <a:path w="10979288" h="315952" extrusionOk="0">
                <a:moveTo>
                  <a:pt x="1971" y="315952"/>
                </a:moveTo>
                <a:cubicBezTo>
                  <a:pt x="3400" y="214619"/>
                  <a:pt x="-1147" y="101333"/>
                  <a:pt x="282" y="0"/>
                </a:cubicBezTo>
                <a:lnTo>
                  <a:pt x="10979288" y="0"/>
                </a:lnTo>
                <a:lnTo>
                  <a:pt x="10822600" y="304000"/>
                </a:lnTo>
                <a:lnTo>
                  <a:pt x="1971" y="315952"/>
                </a:lnTo>
                <a:close/>
              </a:path>
            </a:pathLst>
          </a:custGeom>
          <a:blipFill rotWithShape="1">
            <a:blip r:embed="rId3">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pic>
        <p:nvPicPr>
          <p:cNvPr id="73" name="Google Shape;73;p26"/>
          <p:cNvPicPr preferRelativeResize="0"/>
          <p:nvPr/>
        </p:nvPicPr>
        <p:blipFill rotWithShape="1">
          <a:blip r:embed="rId4">
            <a:alphaModFix/>
          </a:blip>
          <a:srcRect/>
          <a:stretch/>
        </p:blipFill>
        <p:spPr>
          <a:xfrm>
            <a:off x="235600" y="1185351"/>
            <a:ext cx="1174853" cy="1175832"/>
          </a:xfrm>
          <a:prstGeom prst="rect">
            <a:avLst/>
          </a:prstGeom>
          <a:noFill/>
          <a:ln>
            <a:noFill/>
          </a:ln>
        </p:spPr>
      </p:pic>
      <p:sp>
        <p:nvSpPr>
          <p:cNvPr id="74" name="Google Shape;74;p26"/>
          <p:cNvSpPr txBox="1">
            <a:spLocks noGrp="1"/>
          </p:cNvSpPr>
          <p:nvPr>
            <p:ph type="body" idx="1"/>
          </p:nvPr>
        </p:nvSpPr>
        <p:spPr>
          <a:xfrm>
            <a:off x="6093069" y="5379789"/>
            <a:ext cx="5756030" cy="511572"/>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rgbClr val="2EB4A3"/>
              </a:buClr>
              <a:buSzPts val="2400"/>
              <a:buFont typeface="Arial"/>
              <a:buNone/>
              <a:defRPr sz="2400" b="0" i="0" u="none" strike="noStrike" cap="none">
                <a:solidFill>
                  <a:srgbClr val="2EB4A3"/>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26"/>
          <p:cNvSpPr txBox="1">
            <a:spLocks noGrp="1"/>
          </p:cNvSpPr>
          <p:nvPr>
            <p:ph type="body" idx="2"/>
          </p:nvPr>
        </p:nvSpPr>
        <p:spPr>
          <a:xfrm>
            <a:off x="6093069" y="4868093"/>
            <a:ext cx="5756030" cy="511572"/>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rgbClr val="EE6E55"/>
              </a:buClr>
              <a:buSzPts val="3200"/>
              <a:buFont typeface="Arial"/>
              <a:buNone/>
              <a:defRPr sz="3200" b="1" i="0" u="none" strike="noStrike" cap="none">
                <a:solidFill>
                  <a:srgbClr val="EE6E55"/>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6" name="Google Shape;76;p26"/>
          <p:cNvPicPr preferRelativeResize="0"/>
          <p:nvPr/>
        </p:nvPicPr>
        <p:blipFill rotWithShape="1">
          <a:blip r:embed="rId5">
            <a:alphaModFix/>
          </a:blip>
          <a:srcRect/>
          <a:stretch/>
        </p:blipFill>
        <p:spPr>
          <a:xfrm>
            <a:off x="130092" y="6358933"/>
            <a:ext cx="1791171" cy="399485"/>
          </a:xfrm>
          <a:prstGeom prst="rect">
            <a:avLst/>
          </a:prstGeom>
          <a:noFill/>
          <a:ln>
            <a:noFill/>
          </a:ln>
        </p:spPr>
      </p:pic>
      <p:sp>
        <p:nvSpPr>
          <p:cNvPr id="77" name="Google Shape;77;p26"/>
          <p:cNvSpPr txBox="1">
            <a:spLocks noGrp="1"/>
          </p:cNvSpPr>
          <p:nvPr>
            <p:ph type="body" idx="3"/>
          </p:nvPr>
        </p:nvSpPr>
        <p:spPr>
          <a:xfrm>
            <a:off x="4140200" y="3803942"/>
            <a:ext cx="7708899" cy="1064028"/>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rgbClr val="EE6E55"/>
              </a:buClr>
              <a:buSzPts val="3200"/>
              <a:buFont typeface="Arial"/>
              <a:buNone/>
              <a:defRPr sz="6000" b="1" i="0" u="none" strike="noStrike" cap="none">
                <a:solidFill>
                  <a:srgbClr val="62C08D"/>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26"/>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Grant 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80"/>
        <p:cNvGrpSpPr/>
        <p:nvPr/>
      </p:nvGrpSpPr>
      <p:grpSpPr>
        <a:xfrm>
          <a:off x="0" y="0"/>
          <a:ext cx="0" cy="0"/>
          <a:chOff x="0" y="0"/>
          <a:chExt cx="0" cy="0"/>
        </a:xfrm>
      </p:grpSpPr>
      <p:sp>
        <p:nvSpPr>
          <p:cNvPr id="81" name="Google Shape;81;p59"/>
          <p:cNvSpPr/>
          <p:nvPr/>
        </p:nvSpPr>
        <p:spPr>
          <a:xfrm rot="10800000">
            <a:off x="8153" y="-16328"/>
            <a:ext cx="7524750" cy="6874328"/>
          </a:xfrm>
          <a:custGeom>
            <a:avLst/>
            <a:gdLst/>
            <a:ahLst/>
            <a:cxnLst/>
            <a:rect l="l" t="t" r="r" b="b"/>
            <a:pathLst>
              <a:path w="7524750" h="6874328" extrusionOk="0">
                <a:moveTo>
                  <a:pt x="0" y="16328"/>
                </a:moveTo>
                <a:lnTo>
                  <a:pt x="7524750" y="0"/>
                </a:lnTo>
                <a:lnTo>
                  <a:pt x="7524750" y="6858000"/>
                </a:lnTo>
                <a:lnTo>
                  <a:pt x="3526971" y="6874328"/>
                </a:lnTo>
                <a:lnTo>
                  <a:pt x="0" y="16328"/>
                </a:lnTo>
                <a:close/>
              </a:path>
            </a:pathLst>
          </a:custGeom>
          <a:blipFill rotWithShape="1">
            <a:blip r:embed="rId2">
              <a:alphaModFix amt="33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59"/>
          <p:cNvSpPr/>
          <p:nvPr/>
        </p:nvSpPr>
        <p:spPr>
          <a:xfrm flipH="1">
            <a:off x="2916728" y="6540499"/>
            <a:ext cx="9275272" cy="317501"/>
          </a:xfrm>
          <a:custGeom>
            <a:avLst/>
            <a:gdLst/>
            <a:ahLst/>
            <a:cxnLst/>
            <a:rect l="l" t="t" r="r" b="b"/>
            <a:pathLst>
              <a:path w="10896381" h="304000" extrusionOk="0">
                <a:moveTo>
                  <a:pt x="151" y="304000"/>
                </a:moveTo>
                <a:cubicBezTo>
                  <a:pt x="101" y="203653"/>
                  <a:pt x="50" y="103306"/>
                  <a:pt x="0" y="2959"/>
                </a:cubicBezTo>
                <a:lnTo>
                  <a:pt x="10896381" y="0"/>
                </a:lnTo>
                <a:lnTo>
                  <a:pt x="10739693" y="304000"/>
                </a:lnTo>
                <a:lnTo>
                  <a:pt x="151" y="304000"/>
                </a:lnTo>
                <a:close/>
              </a:path>
            </a:pathLst>
          </a:custGeom>
          <a:solidFill>
            <a:srgbClr val="F4DD5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pic>
        <p:nvPicPr>
          <p:cNvPr id="83" name="Google Shape;83;p59"/>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84" name="Google Shape;84;p59"/>
          <p:cNvSpPr/>
          <p:nvPr/>
        </p:nvSpPr>
        <p:spPr>
          <a:xfrm rot="10800000" flipH="1">
            <a:off x="0" y="-13827"/>
            <a:ext cx="9275272" cy="317501"/>
          </a:xfrm>
          <a:custGeom>
            <a:avLst/>
            <a:gdLst/>
            <a:ahLst/>
            <a:cxnLst/>
            <a:rect l="l" t="t" r="r" b="b"/>
            <a:pathLst>
              <a:path w="10896381" h="304000" extrusionOk="0">
                <a:moveTo>
                  <a:pt x="151" y="304000"/>
                </a:moveTo>
                <a:cubicBezTo>
                  <a:pt x="101" y="203653"/>
                  <a:pt x="50" y="103306"/>
                  <a:pt x="0" y="2959"/>
                </a:cubicBezTo>
                <a:lnTo>
                  <a:pt x="10896381" y="0"/>
                </a:lnTo>
                <a:lnTo>
                  <a:pt x="10739693" y="304000"/>
                </a:lnTo>
                <a:lnTo>
                  <a:pt x="151" y="304000"/>
                </a:lnTo>
                <a:close/>
              </a:path>
            </a:pathLst>
          </a:custGeom>
          <a:solidFill>
            <a:srgbClr val="F4DD5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85" name="Google Shape;85;p59"/>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86" name="Google Shape;86;p59"/>
          <p:cNvPicPr preferRelativeResize="0"/>
          <p:nvPr/>
        </p:nvPicPr>
        <p:blipFill rotWithShape="1">
          <a:blip r:embed="rId4">
            <a:alphaModFix/>
          </a:blip>
          <a:srcRect/>
          <a:stretch/>
        </p:blipFill>
        <p:spPr>
          <a:xfrm>
            <a:off x="204769" y="163028"/>
            <a:ext cx="642064" cy="642599"/>
          </a:xfrm>
          <a:prstGeom prst="rect">
            <a:avLst/>
          </a:prstGeom>
          <a:noFill/>
          <a:ln>
            <a:noFill/>
          </a:ln>
        </p:spPr>
      </p:pic>
      <p:sp>
        <p:nvSpPr>
          <p:cNvPr id="87" name="Google Shape;87;p59"/>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Calibri"/>
                <a:ea typeface="Calibri"/>
                <a:cs typeface="Calibri"/>
                <a:sym typeface="Calibri"/>
              </a:rPr>
              <a:t>Grant 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inside1">
    <p:spTree>
      <p:nvGrpSpPr>
        <p:cNvPr id="1" name="Shape 88"/>
        <p:cNvGrpSpPr/>
        <p:nvPr/>
      </p:nvGrpSpPr>
      <p:grpSpPr>
        <a:xfrm>
          <a:off x="0" y="0"/>
          <a:ext cx="0" cy="0"/>
          <a:chOff x="0" y="0"/>
          <a:chExt cx="0" cy="0"/>
        </a:xfrm>
      </p:grpSpPr>
      <p:sp>
        <p:nvSpPr>
          <p:cNvPr id="89" name="Google Shape;89;p19"/>
          <p:cNvSpPr/>
          <p:nvPr/>
        </p:nvSpPr>
        <p:spPr>
          <a:xfrm>
            <a:off x="-1298" y="-14867"/>
            <a:ext cx="5462299" cy="6872867"/>
          </a:xfrm>
          <a:custGeom>
            <a:avLst/>
            <a:gdLst/>
            <a:ahLst/>
            <a:cxnLst/>
            <a:rect l="l" t="t" r="r" b="b"/>
            <a:pathLst>
              <a:path w="163869" h="206186" extrusionOk="0">
                <a:moveTo>
                  <a:pt x="163869" y="206186"/>
                </a:moveTo>
                <a:lnTo>
                  <a:pt x="57603" y="0"/>
                </a:lnTo>
                <a:lnTo>
                  <a:pt x="138" y="153"/>
                </a:lnTo>
                <a:cubicBezTo>
                  <a:pt x="-189" y="68978"/>
                  <a:pt x="171" y="137214"/>
                  <a:pt x="138" y="206137"/>
                </a:cubicBezTo>
                <a:lnTo>
                  <a:pt x="163869" y="206186"/>
                </a:lnTo>
                <a:close/>
              </a:path>
            </a:pathLst>
          </a:custGeom>
          <a:solidFill>
            <a:srgbClr val="2EB4A3">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9"/>
          <p:cNvSpPr/>
          <p:nvPr/>
        </p:nvSpPr>
        <p:spPr>
          <a:xfrm flipH="1">
            <a:off x="-2906" y="-19667"/>
            <a:ext cx="2448640" cy="1005332"/>
          </a:xfrm>
          <a:custGeom>
            <a:avLst/>
            <a:gdLst/>
            <a:ahLst/>
            <a:cxnLst/>
            <a:rect l="l" t="t" r="r" b="b"/>
            <a:pathLst>
              <a:path w="2448640" h="1005332" extrusionOk="0">
                <a:moveTo>
                  <a:pt x="0" y="998800"/>
                </a:moveTo>
                <a:lnTo>
                  <a:pt x="514801" y="0"/>
                </a:lnTo>
                <a:lnTo>
                  <a:pt x="2447051" y="13063"/>
                </a:lnTo>
                <a:cubicBezTo>
                  <a:pt x="2445268" y="342731"/>
                  <a:pt x="2450016" y="675664"/>
                  <a:pt x="2448233" y="1005332"/>
                </a:cubicBezTo>
                <a:lnTo>
                  <a:pt x="0" y="998800"/>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91" name="Google Shape;91;p19"/>
          <p:cNvSpPr txBox="1">
            <a:spLocks noGrp="1"/>
          </p:cNvSpPr>
          <p:nvPr>
            <p:ph type="body" idx="1"/>
          </p:nvPr>
        </p:nvSpPr>
        <p:spPr>
          <a:xfrm>
            <a:off x="1320500" y="1295400"/>
            <a:ext cx="9790800" cy="4564133"/>
          </a:xfrm>
          <a:prstGeom prst="rect">
            <a:avLst/>
          </a:prstGeom>
          <a:noFill/>
          <a:ln>
            <a:noFill/>
          </a:ln>
        </p:spPr>
        <p:txBody>
          <a:bodyPr spcFirstLastPara="1" wrap="square" lIns="91425" tIns="91425" rIns="91425" bIns="91425" anchor="ctr" anchorCtr="0">
            <a:noAutofit/>
          </a:bodyPr>
          <a:lstStyle>
            <a:lvl1pPr marL="457200" marR="0" lvl="0" indent="-457200" algn="l" rtl="0">
              <a:lnSpc>
                <a:spcPct val="90000"/>
              </a:lnSpc>
              <a:spcBef>
                <a:spcPts val="800"/>
              </a:spcBef>
              <a:spcAft>
                <a:spcPts val="0"/>
              </a:spcAft>
              <a:buClr>
                <a:schemeClr val="dk1"/>
              </a:buClr>
              <a:buSzPts val="3600"/>
              <a:buFont typeface="Arial"/>
              <a:buChar char="▸"/>
              <a:defRPr sz="1800" b="0" i="0" u="none" strike="noStrike" cap="none">
                <a:solidFill>
                  <a:schemeClr val="dk1"/>
                </a:solidFill>
                <a:latin typeface="Calibri"/>
                <a:ea typeface="Calibri"/>
                <a:cs typeface="Calibri"/>
                <a:sym typeface="Calibri"/>
              </a:defRPr>
            </a:lvl1pPr>
            <a:lvl2pPr marL="914400" marR="0" lvl="1"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2pPr>
            <a:lvl3pPr marL="1371600" marR="0" lvl="2"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3pPr>
            <a:lvl4pPr marL="1828800" marR="0" lvl="3"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4pPr>
            <a:lvl5pPr marL="2286000" marR="0" lvl="4"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5pPr>
            <a:lvl6pPr marL="2743200" marR="0" lvl="5"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6pPr>
            <a:lvl7pPr marL="3200400" marR="0" lvl="6"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7pPr>
            <a:lvl8pPr marL="3657600" marR="0" lvl="7"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8pPr>
            <a:lvl9pPr marL="4114800" marR="0" lvl="8" indent="-457200" algn="l" rtl="0">
              <a:lnSpc>
                <a:spcPct val="90000"/>
              </a:lnSpc>
              <a:spcBef>
                <a:spcPts val="0"/>
              </a:spcBef>
              <a:spcAft>
                <a:spcPts val="0"/>
              </a:spcAft>
              <a:buClr>
                <a:schemeClr val="dk1"/>
              </a:buClr>
              <a:buSzPts val="3600"/>
              <a:buFont typeface="Arial"/>
              <a:buChar char="▹"/>
              <a:defRPr sz="4800" b="0" i="1" u="none" strike="noStrike" cap="none">
                <a:solidFill>
                  <a:schemeClr val="dk1"/>
                </a:solidFill>
                <a:latin typeface="Calibri"/>
                <a:ea typeface="Calibri"/>
                <a:cs typeface="Calibri"/>
                <a:sym typeface="Calibri"/>
              </a:defRPr>
            </a:lvl9pPr>
          </a:lstStyle>
          <a:p>
            <a:endParaRPr/>
          </a:p>
        </p:txBody>
      </p:sp>
      <p:sp>
        <p:nvSpPr>
          <p:cNvPr id="92" name="Google Shape;92;p19"/>
          <p:cNvSpPr/>
          <p:nvPr/>
        </p:nvSpPr>
        <p:spPr>
          <a:xfrm flipH="1">
            <a:off x="1921263" y="-19667"/>
            <a:ext cx="994400" cy="998800"/>
          </a:xfrm>
          <a:prstGeom prst="parallelogram">
            <a:avLst>
              <a:gd name="adj" fmla="val 51542"/>
            </a:avLst>
          </a:pr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93" name="Google Shape;93;p19"/>
          <p:cNvSpPr/>
          <p:nvPr/>
        </p:nvSpPr>
        <p:spPr>
          <a:xfrm flipH="1">
            <a:off x="9047799" y="5857075"/>
            <a:ext cx="3148940" cy="1006382"/>
          </a:xfrm>
          <a:custGeom>
            <a:avLst/>
            <a:gdLst/>
            <a:ahLst/>
            <a:cxnLst/>
            <a:rect l="l" t="t" r="r" b="b"/>
            <a:pathLst>
              <a:path w="3148940" h="1006382" extrusionOk="0">
                <a:moveTo>
                  <a:pt x="3170" y="1006382"/>
                </a:moveTo>
                <a:cubicBezTo>
                  <a:pt x="5931" y="672560"/>
                  <a:pt x="-2180" y="344486"/>
                  <a:pt x="581" y="0"/>
                </a:cubicBezTo>
                <a:lnTo>
                  <a:pt x="3148940" y="2458"/>
                </a:lnTo>
                <a:lnTo>
                  <a:pt x="2634139" y="1001258"/>
                </a:lnTo>
                <a:lnTo>
                  <a:pt x="3170" y="1006382"/>
                </a:lnTo>
                <a:close/>
              </a:path>
            </a:pathLst>
          </a:custGeom>
          <a:solidFill>
            <a:srgbClr val="EE6E5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94" name="Google Shape;94;p19"/>
          <p:cNvSpPr/>
          <p:nvPr/>
        </p:nvSpPr>
        <p:spPr>
          <a:xfrm flipH="1">
            <a:off x="8581396" y="5859533"/>
            <a:ext cx="994400" cy="998800"/>
          </a:xfrm>
          <a:prstGeom prst="parallelogram">
            <a:avLst>
              <a:gd name="adj" fmla="val 51542"/>
            </a:avLst>
          </a:prstGeom>
          <a:blipFill rotWithShape="1">
            <a:blip r:embed="rId2">
              <a:alphaModFix/>
            </a:blip>
            <a:stretch>
              <a:fillRect/>
            </a:stretch>
          </a:blip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pic>
        <p:nvPicPr>
          <p:cNvPr id="95" name="Google Shape;95;p19"/>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96" name="Google Shape;96;p19"/>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97" name="Google Shape;97;p19"/>
          <p:cNvPicPr preferRelativeResize="0"/>
          <p:nvPr/>
        </p:nvPicPr>
        <p:blipFill rotWithShape="1">
          <a:blip r:embed="rId4">
            <a:alphaModFix/>
          </a:blip>
          <a:srcRect/>
          <a:stretch/>
        </p:blipFill>
        <p:spPr>
          <a:xfrm>
            <a:off x="201432" y="153665"/>
            <a:ext cx="642064" cy="642599"/>
          </a:xfrm>
          <a:prstGeom prst="rect">
            <a:avLst/>
          </a:prstGeom>
          <a:noFill/>
          <a:ln>
            <a:noFill/>
          </a:ln>
        </p:spPr>
      </p:pic>
      <p:sp>
        <p:nvSpPr>
          <p:cNvPr id="98" name="Google Shape;98;p19"/>
          <p:cNvSpPr txBox="1">
            <a:spLocks noGrp="1"/>
          </p:cNvSpPr>
          <p:nvPr>
            <p:ph type="title"/>
          </p:nvPr>
        </p:nvSpPr>
        <p:spPr>
          <a:xfrm>
            <a:off x="2915663" y="87360"/>
            <a:ext cx="8195638" cy="89177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99" name="Google Shape;99;p19"/>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Grant</a:t>
            </a:r>
            <a:r>
              <a:rPr lang="en" sz="1300" b="0" i="0" u="none" strike="noStrike" cap="none">
                <a:solidFill>
                  <a:srgbClr val="000000"/>
                </a:solidFill>
                <a:latin typeface="Calibri"/>
                <a:ea typeface="Calibri"/>
                <a:cs typeface="Calibri"/>
                <a:sym typeface="Calibri"/>
              </a:rPr>
              <a:t> </a:t>
            </a:r>
            <a:r>
              <a:rPr lang="en" sz="1300" b="0" i="0" u="none" strike="noStrike" cap="none">
                <a:solidFill>
                  <a:schemeClr val="lt1"/>
                </a:solidFill>
                <a:latin typeface="Calibri"/>
                <a:ea typeface="Calibri"/>
                <a:cs typeface="Calibri"/>
                <a:sym typeface="Calibri"/>
              </a:rPr>
              <a:t>Agreement No. 101112972</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00"/>
        <p:cNvGrpSpPr/>
        <p:nvPr/>
      </p:nvGrpSpPr>
      <p:grpSpPr>
        <a:xfrm>
          <a:off x="0" y="0"/>
          <a:ext cx="0" cy="0"/>
          <a:chOff x="0" y="0"/>
          <a:chExt cx="0" cy="0"/>
        </a:xfrm>
      </p:grpSpPr>
      <p:sp>
        <p:nvSpPr>
          <p:cNvPr id="101" name="Google Shape;101;p60"/>
          <p:cNvSpPr/>
          <p:nvPr/>
        </p:nvSpPr>
        <p:spPr>
          <a:xfrm>
            <a:off x="-8542" y="-11102"/>
            <a:ext cx="4445707" cy="6883990"/>
          </a:xfrm>
          <a:custGeom>
            <a:avLst/>
            <a:gdLst/>
            <a:ahLst/>
            <a:cxnLst/>
            <a:rect l="l" t="t" r="r" b="b"/>
            <a:pathLst>
              <a:path w="131962" h="205448" extrusionOk="0">
                <a:moveTo>
                  <a:pt x="131962" y="205213"/>
                </a:moveTo>
                <a:lnTo>
                  <a:pt x="27007" y="232"/>
                </a:lnTo>
                <a:lnTo>
                  <a:pt x="106" y="0"/>
                </a:lnTo>
                <a:cubicBezTo>
                  <a:pt x="547" y="69461"/>
                  <a:pt x="-311" y="135987"/>
                  <a:pt x="130" y="205448"/>
                </a:cubicBezTo>
                <a:lnTo>
                  <a:pt x="131962" y="205213"/>
                </a:lnTo>
                <a:close/>
              </a:path>
            </a:pathLst>
          </a:custGeom>
          <a:solidFill>
            <a:srgbClr val="2EB4A3">
              <a:alpha val="1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0"/>
          <p:cNvSpPr/>
          <p:nvPr/>
        </p:nvSpPr>
        <p:spPr>
          <a:xfrm flipH="1">
            <a:off x="-2123" y="-8729"/>
            <a:ext cx="1403423" cy="965799"/>
          </a:xfrm>
          <a:custGeom>
            <a:avLst/>
            <a:gdLst/>
            <a:ahLst/>
            <a:cxnLst/>
            <a:rect l="l" t="t" r="r" b="b"/>
            <a:pathLst>
              <a:path w="1403423" h="965799" extrusionOk="0">
                <a:moveTo>
                  <a:pt x="0" y="965799"/>
                </a:moveTo>
                <a:lnTo>
                  <a:pt x="491180" y="0"/>
                </a:lnTo>
                <a:lnTo>
                  <a:pt x="1402581" y="3643"/>
                </a:lnTo>
                <a:cubicBezTo>
                  <a:pt x="1405219" y="325576"/>
                  <a:pt x="1400572" y="643866"/>
                  <a:pt x="1403210" y="965799"/>
                </a:cubicBezTo>
                <a:lnTo>
                  <a:pt x="0" y="96579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 name="Google Shape;103;p60"/>
          <p:cNvSpPr/>
          <p:nvPr/>
        </p:nvSpPr>
        <p:spPr>
          <a:xfrm flipH="1">
            <a:off x="900332" y="-8942"/>
            <a:ext cx="672985" cy="966013"/>
          </a:xfrm>
          <a:custGeom>
            <a:avLst/>
            <a:gdLst/>
            <a:ahLst/>
            <a:cxnLst/>
            <a:rect l="l" t="t" r="r" b="b"/>
            <a:pathLst>
              <a:path w="672985" h="966013" extrusionOk="0">
                <a:moveTo>
                  <a:pt x="0" y="966013"/>
                </a:moveTo>
                <a:lnTo>
                  <a:pt x="500247" y="0"/>
                </a:lnTo>
                <a:lnTo>
                  <a:pt x="672985" y="0"/>
                </a:lnTo>
                <a:lnTo>
                  <a:pt x="172738" y="966013"/>
                </a:lnTo>
                <a:lnTo>
                  <a:pt x="0" y="966013"/>
                </a:ln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 name="Google Shape;104;p60"/>
          <p:cNvSpPr/>
          <p:nvPr/>
        </p:nvSpPr>
        <p:spPr>
          <a:xfrm flipH="1">
            <a:off x="1170459" y="179791"/>
            <a:ext cx="10007600" cy="998800"/>
          </a:xfrm>
          <a:prstGeom prst="parallelogram">
            <a:avLst>
              <a:gd name="adj" fmla="val 51542"/>
            </a:avLst>
          </a:prstGeom>
          <a:solidFill>
            <a:srgbClr val="F4DD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 name="Google Shape;105;p60"/>
          <p:cNvSpPr/>
          <p:nvPr/>
        </p:nvSpPr>
        <p:spPr>
          <a:xfrm flipH="1">
            <a:off x="10652214" y="176525"/>
            <a:ext cx="1542234" cy="1002065"/>
          </a:xfrm>
          <a:custGeom>
            <a:avLst/>
            <a:gdLst/>
            <a:ahLst/>
            <a:cxnLst/>
            <a:rect l="l" t="t" r="r" b="b"/>
            <a:pathLst>
              <a:path w="1542234" h="1002065" extrusionOk="0">
                <a:moveTo>
                  <a:pt x="0" y="1002065"/>
                </a:moveTo>
                <a:cubicBezTo>
                  <a:pt x="694" y="668043"/>
                  <a:pt x="1389" y="334022"/>
                  <a:pt x="2083" y="0"/>
                </a:cubicBezTo>
                <a:lnTo>
                  <a:pt x="1542234" y="3265"/>
                </a:lnTo>
                <a:lnTo>
                  <a:pt x="1027433" y="1002065"/>
                </a:lnTo>
                <a:lnTo>
                  <a:pt x="0" y="1002065"/>
                </a:lnTo>
                <a:close/>
              </a:path>
            </a:pathLst>
          </a:cu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EE6E55"/>
              </a:solidFill>
              <a:latin typeface="Calibri"/>
              <a:ea typeface="Calibri"/>
              <a:cs typeface="Calibri"/>
              <a:sym typeface="Calibri"/>
            </a:endParaRPr>
          </a:p>
        </p:txBody>
      </p:sp>
      <p:sp>
        <p:nvSpPr>
          <p:cNvPr id="106" name="Google Shape;106;p60"/>
          <p:cNvSpPr/>
          <p:nvPr/>
        </p:nvSpPr>
        <p:spPr>
          <a:xfrm flipH="1">
            <a:off x="2173778" y="6548485"/>
            <a:ext cx="10023137" cy="310039"/>
          </a:xfrm>
          <a:custGeom>
            <a:avLst/>
            <a:gdLst/>
            <a:ahLst/>
            <a:cxnLst/>
            <a:rect l="l" t="t" r="r" b="b"/>
            <a:pathLst>
              <a:path w="10023137" h="310039" extrusionOk="0">
                <a:moveTo>
                  <a:pt x="0" y="310039"/>
                </a:moveTo>
                <a:cubicBezTo>
                  <a:pt x="7598" y="161450"/>
                  <a:pt x="-783" y="407266"/>
                  <a:pt x="1958" y="183747"/>
                </a:cubicBezTo>
                <a:cubicBezTo>
                  <a:pt x="1215" y="149131"/>
                  <a:pt x="6271" y="34616"/>
                  <a:pt x="5528" y="0"/>
                </a:cubicBezTo>
                <a:lnTo>
                  <a:pt x="10023137" y="5919"/>
                </a:lnTo>
                <a:lnTo>
                  <a:pt x="9866449" y="309919"/>
                </a:lnTo>
                <a:lnTo>
                  <a:pt x="0" y="310039"/>
                </a:lnTo>
                <a:close/>
              </a:path>
            </a:pathLst>
          </a:custGeom>
          <a:solidFill>
            <a:srgbClr val="EE6E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 name="Google Shape;107;p60"/>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24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none" strike="noStrike" cap="none">
                <a:solidFill>
                  <a:srgbClr val="000000"/>
                </a:solidFill>
                <a:latin typeface="Arial"/>
                <a:ea typeface="Arial"/>
                <a:cs typeface="Arial"/>
                <a:sym typeface="Arial"/>
              </a:defRPr>
            </a:lvl9pPr>
          </a:lstStyle>
          <a:p>
            <a:endParaRPr/>
          </a:p>
        </p:txBody>
      </p:sp>
      <p:sp>
        <p:nvSpPr>
          <p:cNvPr id="108" name="Google Shape;108;p60"/>
          <p:cNvSpPr txBox="1">
            <a:spLocks noGrp="1"/>
          </p:cNvSpPr>
          <p:nvPr>
            <p:ph type="body" idx="1"/>
          </p:nvPr>
        </p:nvSpPr>
        <p:spPr>
          <a:xfrm>
            <a:off x="6812411" y="1748733"/>
            <a:ext cx="4909200" cy="4359651"/>
          </a:xfrm>
          <a:prstGeom prst="rect">
            <a:avLst/>
          </a:prstGeom>
          <a:noFill/>
          <a:ln>
            <a:noFill/>
          </a:ln>
        </p:spPr>
        <p:txBody>
          <a:bodyPr spcFirstLastPara="1" wrap="square" lIns="91425" tIns="91425" rIns="91425" bIns="91425" anchor="t" anchorCtr="0">
            <a:noAutofit/>
          </a:bodyPr>
          <a:lstStyle>
            <a:lvl1pPr marL="457200" marR="0" lvl="0" indent="-393700" algn="l" rtl="0">
              <a:lnSpc>
                <a:spcPct val="90000"/>
              </a:lnSpc>
              <a:spcBef>
                <a:spcPts val="800"/>
              </a:spcBef>
              <a:spcAft>
                <a:spcPts val="0"/>
              </a:spcAft>
              <a:buClr>
                <a:schemeClr val="dk1"/>
              </a:buClr>
              <a:buSzPts val="2600"/>
              <a:buFont typeface="Arial"/>
              <a:buChar char="▸"/>
              <a:defRPr sz="1800" b="0" i="0" u="none" strike="noStrike" cap="none">
                <a:solidFill>
                  <a:schemeClr val="dk1"/>
                </a:solidFill>
                <a:latin typeface="Calibri"/>
                <a:ea typeface="Calibri"/>
                <a:cs typeface="Calibri"/>
                <a:sym typeface="Calibri"/>
              </a:defRPr>
            </a:lvl1pPr>
            <a:lvl2pPr marL="914400" marR="0" lvl="1"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2pPr>
            <a:lvl3pPr marL="1371600" marR="0" lvl="2"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3pPr>
            <a:lvl4pPr marL="1828800" marR="0" lvl="3"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4pPr>
            <a:lvl5pPr marL="2286000" marR="0" lvl="4"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5pPr>
            <a:lvl6pPr marL="2743200" marR="0" lvl="5"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6pPr>
            <a:lvl7pPr marL="3200400" marR="0" lvl="6"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7pPr>
            <a:lvl8pPr marL="3657600" marR="0" lvl="7"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8pPr>
            <a:lvl9pPr marL="4114800" marR="0" lvl="8" indent="-393700" algn="l" rtl="0">
              <a:lnSpc>
                <a:spcPct val="90000"/>
              </a:lnSpc>
              <a:spcBef>
                <a:spcPts val="0"/>
              </a:spcBef>
              <a:spcAft>
                <a:spcPts val="0"/>
              </a:spcAft>
              <a:buClr>
                <a:schemeClr val="dk1"/>
              </a:buClr>
              <a:buSzPts val="2600"/>
              <a:buFont typeface="Arial"/>
              <a:buChar char="▹"/>
              <a:defRPr sz="3466" b="0" i="0" u="none" strike="noStrike" cap="none">
                <a:solidFill>
                  <a:schemeClr val="dk1"/>
                </a:solidFill>
                <a:latin typeface="Calibri"/>
                <a:ea typeface="Calibri"/>
                <a:cs typeface="Calibri"/>
                <a:sym typeface="Calibri"/>
              </a:defRPr>
            </a:lvl9pPr>
          </a:lstStyle>
          <a:p>
            <a:endParaRPr/>
          </a:p>
        </p:txBody>
      </p:sp>
      <p:pic>
        <p:nvPicPr>
          <p:cNvPr id="109" name="Google Shape;109;p60"/>
          <p:cNvPicPr preferRelativeResize="0"/>
          <p:nvPr/>
        </p:nvPicPr>
        <p:blipFill rotWithShape="1">
          <a:blip r:embed="rId3">
            <a:alphaModFix/>
          </a:blip>
          <a:srcRect/>
          <a:stretch/>
        </p:blipFill>
        <p:spPr>
          <a:xfrm>
            <a:off x="130092" y="6358933"/>
            <a:ext cx="1791171" cy="399485"/>
          </a:xfrm>
          <a:prstGeom prst="rect">
            <a:avLst/>
          </a:prstGeom>
          <a:noFill/>
          <a:ln>
            <a:noFill/>
          </a:ln>
        </p:spPr>
      </p:pic>
      <p:sp>
        <p:nvSpPr>
          <p:cNvPr id="110" name="Google Shape;110;p60"/>
          <p:cNvSpPr/>
          <p:nvPr/>
        </p:nvSpPr>
        <p:spPr>
          <a:xfrm>
            <a:off x="130092" y="87360"/>
            <a:ext cx="784745" cy="784745"/>
          </a:xfrm>
          <a:prstGeom prst="ellipse">
            <a:avLst/>
          </a:prstGeom>
          <a:solidFill>
            <a:srgbClr val="FFFFFF"/>
          </a:solid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111" name="Google Shape;111;p60"/>
          <p:cNvPicPr preferRelativeResize="0"/>
          <p:nvPr/>
        </p:nvPicPr>
        <p:blipFill rotWithShape="1">
          <a:blip r:embed="rId4">
            <a:alphaModFix/>
          </a:blip>
          <a:srcRect/>
          <a:stretch/>
        </p:blipFill>
        <p:spPr>
          <a:xfrm>
            <a:off x="201432" y="166365"/>
            <a:ext cx="642064" cy="642599"/>
          </a:xfrm>
          <a:prstGeom prst="rect">
            <a:avLst/>
          </a:prstGeom>
          <a:noFill/>
          <a:ln>
            <a:noFill/>
          </a:ln>
        </p:spPr>
      </p:pic>
      <p:sp>
        <p:nvSpPr>
          <p:cNvPr id="112" name="Google Shape;112;p60"/>
          <p:cNvSpPr>
            <a:spLocks noGrp="1"/>
          </p:cNvSpPr>
          <p:nvPr>
            <p:ph type="pic" idx="2"/>
          </p:nvPr>
        </p:nvSpPr>
        <p:spPr>
          <a:xfrm>
            <a:off x="1534911" y="1748733"/>
            <a:ext cx="4981935" cy="4359651"/>
          </a:xfrm>
          <a:prstGeom prst="rect">
            <a:avLst/>
          </a:prstGeom>
          <a:noFill/>
          <a:ln>
            <a:noFill/>
          </a:ln>
        </p:spPr>
      </p:sp>
      <p:sp>
        <p:nvSpPr>
          <p:cNvPr id="113" name="Google Shape;113;p60"/>
          <p:cNvSpPr txBox="1"/>
          <p:nvPr/>
        </p:nvSpPr>
        <p:spPr>
          <a:xfrm>
            <a:off x="9144000" y="6527413"/>
            <a:ext cx="2766190" cy="29238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Grant</a:t>
            </a:r>
            <a:r>
              <a:rPr lang="en" sz="1300" b="0" i="0" u="none" strike="noStrike" cap="none">
                <a:solidFill>
                  <a:srgbClr val="000000"/>
                </a:solidFill>
                <a:latin typeface="Calibri"/>
                <a:ea typeface="Calibri"/>
                <a:cs typeface="Calibri"/>
                <a:sym typeface="Calibri"/>
              </a:rPr>
              <a:t> </a:t>
            </a:r>
            <a:r>
              <a:rPr lang="en" sz="1300" b="0" i="0" u="none" strike="noStrike" cap="none">
                <a:solidFill>
                  <a:schemeClr val="lt1"/>
                </a:solidFill>
                <a:latin typeface="Calibri"/>
                <a:ea typeface="Calibri"/>
                <a:cs typeface="Calibri"/>
                <a:sym typeface="Calibri"/>
              </a:rPr>
              <a:t>Agreement No. 101112972</a:t>
            </a:r>
            <a:endParaRPr sz="13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
          <p:cNvSpPr txBox="1">
            <a:spLocks noGrp="1"/>
          </p:cNvSpPr>
          <p:nvPr>
            <p:ph type="ctrTitle"/>
          </p:nvPr>
        </p:nvSpPr>
        <p:spPr>
          <a:xfrm>
            <a:off x="1371300" y="1851399"/>
            <a:ext cx="10513500" cy="2012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Clr>
                <a:schemeClr val="dk1"/>
              </a:buClr>
              <a:buSzPts val="4800"/>
              <a:buFont typeface="Calibri"/>
              <a:buNone/>
            </a:pPr>
            <a:r>
              <a:rPr lang="en" sz="3600"/>
              <a:t>WP4: WP4 : System Knowledge &amp; Data &amp; Design  </a:t>
            </a:r>
            <a:endParaRPr sz="3600"/>
          </a:p>
        </p:txBody>
      </p:sp>
      <p:sp>
        <p:nvSpPr>
          <p:cNvPr id="146" name="Google Shape;146;p1"/>
          <p:cNvSpPr txBox="1">
            <a:spLocks noGrp="1"/>
          </p:cNvSpPr>
          <p:nvPr>
            <p:ph type="subTitle" idx="1"/>
          </p:nvPr>
        </p:nvSpPr>
        <p:spPr>
          <a:xfrm>
            <a:off x="1371299" y="3863788"/>
            <a:ext cx="10513500" cy="623400"/>
          </a:xfrm>
          <a:prstGeom prst="rect">
            <a:avLst/>
          </a:prstGeom>
          <a:noFill/>
          <a:ln>
            <a:noFill/>
          </a:ln>
        </p:spPr>
        <p:txBody>
          <a:bodyPr spcFirstLastPara="1" wrap="square" lIns="91425" tIns="91425" rIns="91425" bIns="91425" anchor="t" anchorCtr="0">
            <a:noAutofit/>
          </a:bodyPr>
          <a:lstStyle/>
          <a:p>
            <a:pPr marL="228600" lvl="0" indent="-228600" algn="l" rtl="0">
              <a:lnSpc>
                <a:spcPct val="90000"/>
              </a:lnSpc>
              <a:spcBef>
                <a:spcPts val="0"/>
              </a:spcBef>
              <a:spcAft>
                <a:spcPts val="0"/>
              </a:spcAft>
              <a:buClr>
                <a:srgbClr val="222222"/>
              </a:buClr>
              <a:buSzPts val="2400"/>
              <a:buNone/>
            </a:pPr>
            <a:r>
              <a:rPr lang="en"/>
              <a:t>Risk Profiling task force!!!</a:t>
            </a:r>
            <a:endParaRPr/>
          </a:p>
        </p:txBody>
      </p:sp>
      <p:sp>
        <p:nvSpPr>
          <p:cNvPr id="147" name="Google Shape;147;p1"/>
          <p:cNvSpPr txBox="1">
            <a:spLocks noGrp="1"/>
          </p:cNvSpPr>
          <p:nvPr>
            <p:ph type="body" idx="2"/>
          </p:nvPr>
        </p:nvSpPr>
        <p:spPr>
          <a:xfrm>
            <a:off x="10079100" y="91325"/>
            <a:ext cx="2112900" cy="13293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2000"/>
              <a:buNone/>
            </a:pPr>
            <a:endParaRPr/>
          </a:p>
        </p:txBody>
      </p:sp>
      <p:sp>
        <p:nvSpPr>
          <p:cNvPr id="148" name="Google Shape;148;p1"/>
          <p:cNvSpPr txBox="1">
            <a:spLocks noGrp="1"/>
          </p:cNvSpPr>
          <p:nvPr>
            <p:ph type="body" idx="3"/>
          </p:nvPr>
        </p:nvSpPr>
        <p:spPr>
          <a:xfrm>
            <a:off x="1370879" y="4487200"/>
            <a:ext cx="10514400" cy="132929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
              <a:t>Team: 1-CMCC: </a:t>
            </a:r>
            <a:endParaRPr/>
          </a:p>
          <a:p>
            <a:pPr marL="0" lvl="0" indent="0" algn="l" rtl="0">
              <a:lnSpc>
                <a:spcPct val="90000"/>
              </a:lnSpc>
              <a:spcBef>
                <a:spcPts val="0"/>
              </a:spcBef>
              <a:spcAft>
                <a:spcPts val="0"/>
              </a:spcAft>
              <a:buClr>
                <a:schemeClr val="dk1"/>
              </a:buClr>
              <a:buSzPts val="2800"/>
              <a:buNone/>
            </a:pPr>
            <a:r>
              <a:rPr lang="en"/>
              <a:t>	29-UNIST-FGAG: </a:t>
            </a:r>
            <a:endParaRPr/>
          </a:p>
        </p:txBody>
      </p:sp>
      <p:sp>
        <p:nvSpPr>
          <p:cNvPr id="149" name="Google Shape;149;p1"/>
          <p:cNvSpPr txBox="1"/>
          <p:nvPr/>
        </p:nvSpPr>
        <p:spPr>
          <a:xfrm>
            <a:off x="2019869" y="708701"/>
            <a:ext cx="4162567" cy="8771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62C08D"/>
                </a:solidFill>
                <a:latin typeface="Poiret One"/>
                <a:ea typeface="Poiret One"/>
                <a:cs typeface="Poiret One"/>
                <a:sym typeface="Poiret One"/>
              </a:rPr>
              <a:t>Demonstration and mainstreaming of nature-based Solutions for Climate Resilient transformation in the Mediterranean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p35"/>
          <p:cNvSpPr txBox="1">
            <a:spLocks noGrp="1"/>
          </p:cNvSpPr>
          <p:nvPr>
            <p:ph type="body" idx="1"/>
          </p:nvPr>
        </p:nvSpPr>
        <p:spPr>
          <a:xfrm>
            <a:off x="2913526" y="2755286"/>
            <a:ext cx="6528600" cy="655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Risk profiling</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DR4</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T4.2: Risk profiling in DRs </a:t>
            </a:r>
            <a:endParaRPr/>
          </a:p>
        </p:txBody>
      </p:sp>
      <p:pic>
        <p:nvPicPr>
          <p:cNvPr id="318" name="Google Shape;318;p4" descr="A map of the mediterranean sea&#10;&#10;Description automatically generated"/>
          <p:cNvPicPr preferRelativeResize="0"/>
          <p:nvPr/>
        </p:nvPicPr>
        <p:blipFill rotWithShape="1">
          <a:blip r:embed="rId3">
            <a:alphaModFix/>
          </a:blip>
          <a:srcRect/>
          <a:stretch/>
        </p:blipFill>
        <p:spPr>
          <a:xfrm>
            <a:off x="746749" y="1093737"/>
            <a:ext cx="10698502" cy="5550419"/>
          </a:xfrm>
          <a:prstGeom prst="rect">
            <a:avLst/>
          </a:prstGeom>
          <a:noFill/>
          <a:ln>
            <a:noFill/>
          </a:ln>
        </p:spPr>
      </p:pic>
      <p:pic>
        <p:nvPicPr>
          <p:cNvPr id="319" name="Google Shape;319;p4" descr="Multiple types and ways of collecting data - Our Voices"/>
          <p:cNvPicPr preferRelativeResize="0"/>
          <p:nvPr/>
        </p:nvPicPr>
        <p:blipFill rotWithShape="1">
          <a:blip r:embed="rId4">
            <a:alphaModFix/>
          </a:blip>
          <a:srcRect/>
          <a:stretch/>
        </p:blipFill>
        <p:spPr>
          <a:xfrm>
            <a:off x="885361" y="4280756"/>
            <a:ext cx="1838253" cy="1716657"/>
          </a:xfrm>
          <a:prstGeom prst="rect">
            <a:avLst/>
          </a:prstGeom>
          <a:noFill/>
          <a:ln>
            <a:noFill/>
          </a:ln>
        </p:spPr>
      </p:pic>
      <p:sp>
        <p:nvSpPr>
          <p:cNvPr id="320" name="Google Shape;320;p4"/>
          <p:cNvSpPr txBox="1"/>
          <p:nvPr/>
        </p:nvSpPr>
        <p:spPr>
          <a:xfrm>
            <a:off x="746749" y="5931771"/>
            <a:ext cx="2168127" cy="38901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 sz="2000" b="1" i="0" u="none" strike="noStrike" cap="none">
                <a:solidFill>
                  <a:srgbClr val="FF0000"/>
                </a:solidFill>
                <a:latin typeface="Calibri"/>
                <a:ea typeface="Calibri"/>
                <a:cs typeface="Calibri"/>
                <a:sym typeface="Calibri"/>
              </a:rPr>
              <a:t>Risk profiling</a:t>
            </a:r>
            <a:endParaRPr sz="1400" b="0" i="0" u="none" strike="noStrike" cap="none">
              <a:solidFill>
                <a:srgbClr val="000000"/>
              </a:solidFill>
              <a:latin typeface="Arial"/>
              <a:ea typeface="Arial"/>
              <a:cs typeface="Arial"/>
              <a:sym typeface="Arial"/>
            </a:endParaRPr>
          </a:p>
        </p:txBody>
      </p:sp>
      <p:sp>
        <p:nvSpPr>
          <p:cNvPr id="321" name="Google Shape;321;p4"/>
          <p:cNvSpPr/>
          <p:nvPr/>
        </p:nvSpPr>
        <p:spPr>
          <a:xfrm>
            <a:off x="4856672" y="2902789"/>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2" name="Google Shape;322;p4"/>
          <p:cNvSpPr/>
          <p:nvPr/>
        </p:nvSpPr>
        <p:spPr>
          <a:xfrm>
            <a:off x="8468265" y="2770517"/>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4"/>
          <p:cNvSpPr/>
          <p:nvPr/>
        </p:nvSpPr>
        <p:spPr>
          <a:xfrm>
            <a:off x="6317412" y="2043022"/>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4" name="Google Shape;324;p4"/>
          <p:cNvSpPr/>
          <p:nvPr/>
        </p:nvSpPr>
        <p:spPr>
          <a:xfrm>
            <a:off x="2915707" y="2961033"/>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p4"/>
          <p:cNvSpPr/>
          <p:nvPr/>
        </p:nvSpPr>
        <p:spPr>
          <a:xfrm>
            <a:off x="1140104" y="2940044"/>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26" name="Google Shape;326;p4"/>
          <p:cNvSpPr/>
          <p:nvPr/>
        </p:nvSpPr>
        <p:spPr>
          <a:xfrm>
            <a:off x="10412105" y="3973667"/>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27" name="Google Shape;327;p4"/>
          <p:cNvSpPr/>
          <p:nvPr/>
        </p:nvSpPr>
        <p:spPr>
          <a:xfrm>
            <a:off x="4133512" y="2089517"/>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28" name="Google Shape;328;p4"/>
          <p:cNvSpPr/>
          <p:nvPr/>
        </p:nvSpPr>
        <p:spPr>
          <a:xfrm>
            <a:off x="6366295" y="2724888"/>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29" name="Google Shape;329;p4"/>
          <p:cNvSpPr/>
          <p:nvPr/>
        </p:nvSpPr>
        <p:spPr>
          <a:xfrm>
            <a:off x="3249828" y="4171391"/>
            <a:ext cx="2429814" cy="1411822"/>
          </a:xfrm>
          <a:prstGeom prst="wedgeRoundRectCallout">
            <a:avLst>
              <a:gd name="adj1" fmla="val -49267"/>
              <a:gd name="adj2" fmla="val -105175"/>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Implementation of the regional high resolution sensory network. Irrigation, water availability, sprinkler towers distribution, sylvicultural treatments... </a:t>
            </a:r>
            <a:endParaRPr sz="1400" b="0" i="0" u="none" strike="noStrike" cap="none">
              <a:solidFill>
                <a:srgbClr val="000000"/>
              </a:solidFill>
              <a:latin typeface="Arial"/>
              <a:ea typeface="Arial"/>
              <a:cs typeface="Arial"/>
              <a:sym typeface="Arial"/>
            </a:endParaRPr>
          </a:p>
        </p:txBody>
      </p:sp>
      <p:sp>
        <p:nvSpPr>
          <p:cNvPr id="330" name="Google Shape;330;p4"/>
          <p:cNvSpPr/>
          <p:nvPr/>
        </p:nvSpPr>
        <p:spPr>
          <a:xfrm>
            <a:off x="5896928" y="4171391"/>
            <a:ext cx="2429814" cy="983073"/>
          </a:xfrm>
          <a:prstGeom prst="wedgeRoundRectCallout">
            <a:avLst>
              <a:gd name="adj1" fmla="val -77700"/>
              <a:gd name="adj2" fmla="val -137803"/>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Integrate hydrodynamic and wave data into the GNN-model for risk assessment of Posidonia.</a:t>
            </a:r>
            <a:endParaRPr sz="1400" b="0" i="0" u="none" strike="noStrike" cap="none">
              <a:solidFill>
                <a:srgbClr val="000000"/>
              </a:solidFill>
              <a:latin typeface="Arial"/>
              <a:ea typeface="Arial"/>
              <a:cs typeface="Arial"/>
              <a:sym typeface="Arial"/>
            </a:endParaRPr>
          </a:p>
        </p:txBody>
      </p:sp>
      <p:sp>
        <p:nvSpPr>
          <p:cNvPr id="331" name="Google Shape;331;p4"/>
          <p:cNvSpPr/>
          <p:nvPr/>
        </p:nvSpPr>
        <p:spPr>
          <a:xfrm>
            <a:off x="8389218" y="1440591"/>
            <a:ext cx="2429814" cy="983073"/>
          </a:xfrm>
          <a:prstGeom prst="wedgeRoundRectCallout">
            <a:avLst>
              <a:gd name="adj1" fmla="val -116586"/>
              <a:gd name="adj2" fmla="val 50293"/>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Upscaling vulnerability/risk analysis for the DesirMED project area – on the household level , taking into account socio-economic data</a:t>
            </a:r>
            <a:endParaRPr sz="1400" b="0" i="0" u="none" strike="noStrike" cap="none">
              <a:solidFill>
                <a:srgbClr val="000000"/>
              </a:solidFill>
              <a:latin typeface="Arial"/>
              <a:ea typeface="Arial"/>
              <a:cs typeface="Arial"/>
              <a:sym typeface="Arial"/>
            </a:endParaRPr>
          </a:p>
        </p:txBody>
      </p:sp>
      <p:sp>
        <p:nvSpPr>
          <p:cNvPr id="332" name="Google Shape;332;p4"/>
          <p:cNvSpPr/>
          <p:nvPr/>
        </p:nvSpPr>
        <p:spPr>
          <a:xfrm>
            <a:off x="8468265" y="4769740"/>
            <a:ext cx="2838374" cy="983073"/>
          </a:xfrm>
          <a:prstGeom prst="wedgeRoundRectCallout">
            <a:avLst>
              <a:gd name="adj1" fmla="val -39372"/>
              <a:gd name="adj2" fmla="val -212215"/>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Working on several case studies and hazard related: Coastal erosion hazards, Flood Protection, Minimize Urban Pollution, Drought risks and hazards</a:t>
            </a:r>
            <a:endParaRPr sz="1400" b="0" i="0" u="none" strike="noStrike" cap="none">
              <a:solidFill>
                <a:srgbClr val="000000"/>
              </a:solidFill>
              <a:latin typeface="Arial"/>
              <a:ea typeface="Arial"/>
              <a:cs typeface="Arial"/>
              <a:sym typeface="Arial"/>
            </a:endParaRPr>
          </a:p>
        </p:txBody>
      </p:sp>
      <p:sp>
        <p:nvSpPr>
          <p:cNvPr id="333" name="Google Shape;333;p4"/>
          <p:cNvSpPr/>
          <p:nvPr/>
        </p:nvSpPr>
        <p:spPr>
          <a:xfrm>
            <a:off x="2862227" y="5794574"/>
            <a:ext cx="387602" cy="387602"/>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4"/>
          <p:cNvSpPr/>
          <p:nvPr/>
        </p:nvSpPr>
        <p:spPr>
          <a:xfrm>
            <a:off x="2862226" y="6224439"/>
            <a:ext cx="387602" cy="38760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335" name="Google Shape;335;p4"/>
          <p:cNvSpPr txBox="1"/>
          <p:nvPr/>
        </p:nvSpPr>
        <p:spPr>
          <a:xfrm>
            <a:off x="3368856" y="5784822"/>
            <a:ext cx="50994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33CC"/>
                </a:solidFill>
                <a:latin typeface="Arial"/>
                <a:ea typeface="Arial"/>
                <a:cs typeface="Arial"/>
                <a:sym typeface="Arial"/>
              </a:rPr>
              <a:t>Already discussed</a:t>
            </a:r>
            <a:endParaRPr sz="1800" b="0" i="0" u="none" strike="noStrike" cap="none">
              <a:solidFill>
                <a:srgbClr val="0033CC"/>
              </a:solidFill>
              <a:latin typeface="Arial"/>
              <a:ea typeface="Arial"/>
              <a:cs typeface="Arial"/>
              <a:sym typeface="Arial"/>
            </a:endParaRPr>
          </a:p>
        </p:txBody>
      </p:sp>
      <p:sp>
        <p:nvSpPr>
          <p:cNvPr id="336" name="Google Shape;336;p4"/>
          <p:cNvSpPr txBox="1"/>
          <p:nvPr/>
        </p:nvSpPr>
        <p:spPr>
          <a:xfrm>
            <a:off x="3368855" y="6182176"/>
            <a:ext cx="50994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C000"/>
                </a:solidFill>
                <a:latin typeface="Arial"/>
                <a:ea typeface="Arial"/>
                <a:cs typeface="Arial"/>
                <a:sym typeface="Arial"/>
              </a:rPr>
              <a:t>On the way</a:t>
            </a:r>
            <a:endParaRPr sz="1800" b="0" i="0" u="none" strike="noStrike" cap="none">
              <a:solidFill>
                <a:srgbClr val="FFC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4.2: Risk profiling in DRs </a:t>
            </a:r>
            <a:endParaRPr/>
          </a:p>
        </p:txBody>
      </p:sp>
      <p:sp>
        <p:nvSpPr>
          <p:cNvPr id="342" name="Google Shape;342;p36"/>
          <p:cNvSpPr txBox="1"/>
          <p:nvPr/>
        </p:nvSpPr>
        <p:spPr>
          <a:xfrm>
            <a:off x="1023423" y="2918394"/>
            <a:ext cx="1089743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D0D0D"/>
                </a:solidFill>
                <a:latin typeface="Arial"/>
                <a:ea typeface="Arial"/>
                <a:cs typeface="Arial"/>
                <a:sym typeface="Arial"/>
              </a:rPr>
              <a:t>Existing analysis: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 sz="2400" b="0" i="0" u="none" strike="noStrike" cap="none">
                <a:solidFill>
                  <a:srgbClr val="0D0D0D"/>
                </a:solidFill>
                <a:latin typeface="Arial"/>
                <a:ea typeface="Arial"/>
                <a:cs typeface="Arial"/>
                <a:sym typeface="Arial"/>
              </a:rPr>
              <a:t>GIS vulnerability (physical, not socio-economic)</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 sz="2400" b="0" i="0" u="none" strike="noStrike" cap="none">
                <a:solidFill>
                  <a:srgbClr val="0D0D0D"/>
                </a:solidFill>
                <a:latin typeface="Arial"/>
                <a:ea typeface="Arial"/>
                <a:cs typeface="Arial"/>
                <a:sym typeface="Arial"/>
              </a:rPr>
              <a:t>GIS analysis of impreviousness of land use areas for topographic basin of the  river Jadro</a:t>
            </a:r>
            <a:endParaRPr sz="2400" b="0" i="0" u="none" strike="noStrike" cap="none">
              <a:solidFill>
                <a:srgbClr val="0D0D0D"/>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 sz="2400" b="0" i="0" u="none" strike="noStrike" cap="none">
                <a:solidFill>
                  <a:srgbClr val="0D0D0D"/>
                </a:solidFill>
                <a:latin typeface="Arial"/>
                <a:ea typeface="Arial"/>
                <a:cs typeface="Arial"/>
                <a:sym typeface="Arial"/>
              </a:rPr>
              <a:t>Developed catalogue of typical coastal flooding protection solutions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400"/>
              <a:buFont typeface="Arial"/>
              <a:buChar char="-"/>
            </a:pPr>
            <a:r>
              <a:rPr lang="en" sz="2400" b="0" i="0" u="none" strike="noStrike" cap="none">
                <a:solidFill>
                  <a:srgbClr val="0D0D0D"/>
                </a:solidFill>
                <a:latin typeface="Arial"/>
                <a:ea typeface="Arial"/>
                <a:cs typeface="Arial"/>
                <a:sym typeface="Arial"/>
              </a:rPr>
              <a:t>Participation approach applied </a:t>
            </a:r>
            <a:endParaRPr sz="1400" b="0" i="0" u="none" strike="noStrike" cap="none">
              <a:solidFill>
                <a:srgbClr val="000000"/>
              </a:solidFill>
              <a:latin typeface="Arial"/>
              <a:ea typeface="Arial"/>
              <a:cs typeface="Arial"/>
              <a:sym typeface="Arial"/>
            </a:endParaRPr>
          </a:p>
        </p:txBody>
      </p:sp>
      <p:sp>
        <p:nvSpPr>
          <p:cNvPr id="343" name="Google Shape;343;p36"/>
          <p:cNvSpPr txBox="1"/>
          <p:nvPr/>
        </p:nvSpPr>
        <p:spPr>
          <a:xfrm>
            <a:off x="383448" y="1169050"/>
            <a:ext cx="11808552"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3600" b="1" i="0" u="none" strike="noStrike" cap="none">
                <a:solidFill>
                  <a:srgbClr val="96BF19"/>
                </a:solidFill>
                <a:latin typeface="Calibri"/>
                <a:ea typeface="Calibri"/>
                <a:cs typeface="Calibri"/>
                <a:sym typeface="Calibri"/>
              </a:rPr>
              <a:t>Main ideas for the Split-Dalmatia County</a:t>
            </a:r>
            <a:endParaRPr sz="3200" b="0" i="0" u="none" strike="noStrike" cap="none">
              <a:solidFill>
                <a:schemeClr val="dk1"/>
              </a:solidFill>
              <a:latin typeface="Calibri"/>
              <a:ea typeface="Calibri"/>
              <a:cs typeface="Calibri"/>
              <a:sym typeface="Calibri"/>
            </a:endParaRPr>
          </a:p>
        </p:txBody>
      </p:sp>
      <p:sp>
        <p:nvSpPr>
          <p:cNvPr id="344" name="Google Shape;344;p36"/>
          <p:cNvSpPr txBox="1"/>
          <p:nvPr/>
        </p:nvSpPr>
        <p:spPr>
          <a:xfrm>
            <a:off x="1158996" y="1718065"/>
            <a:ext cx="10897431"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D0D0D"/>
                </a:solidFill>
                <a:latin typeface="Arial"/>
                <a:ea typeface="Arial"/>
                <a:cs typeface="Arial"/>
                <a:sym typeface="Arial"/>
              </a:rPr>
              <a:t>Upscaling vulnerability/risk analysis for the DesirMED project area – on the household level , taking into account socio-economic data. Update and extent portfolio of NbS solutions, especially in for the stormwater infrastructure in the urban areas.</a:t>
            </a:r>
            <a:endParaRPr sz="2400" b="0" i="0" u="none" strike="noStrike" cap="none">
              <a:solidFill>
                <a:srgbClr val="0D0D0D"/>
              </a:solidFill>
              <a:latin typeface="Arial"/>
              <a:ea typeface="Arial"/>
              <a:cs typeface="Arial"/>
              <a:sym typeface="Arial"/>
            </a:endParaRPr>
          </a:p>
        </p:txBody>
      </p:sp>
      <p:sp>
        <p:nvSpPr>
          <p:cNvPr id="345" name="Google Shape;345;p36"/>
          <p:cNvSpPr/>
          <p:nvPr/>
        </p:nvSpPr>
        <p:spPr>
          <a:xfrm>
            <a:off x="1725930" y="5381082"/>
            <a:ext cx="2217420" cy="948690"/>
          </a:xfrm>
          <a:prstGeom prst="roundRect">
            <a:avLst>
              <a:gd name="adj" fmla="val 16667"/>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Meetings with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UNIST-FGAG </a:t>
            </a:r>
            <a:endParaRPr sz="1400" b="0" i="0" u="none" strike="noStrike" cap="none">
              <a:solidFill>
                <a:srgbClr val="000000"/>
              </a:solidFill>
              <a:latin typeface="Arial"/>
              <a:ea typeface="Arial"/>
              <a:cs typeface="Arial"/>
              <a:sym typeface="Arial"/>
            </a:endParaRPr>
          </a:p>
        </p:txBody>
      </p:sp>
      <p:sp>
        <p:nvSpPr>
          <p:cNvPr id="346" name="Google Shape;346;p36"/>
          <p:cNvSpPr/>
          <p:nvPr/>
        </p:nvSpPr>
        <p:spPr>
          <a:xfrm>
            <a:off x="4114800" y="5649687"/>
            <a:ext cx="720090" cy="411480"/>
          </a:xfrm>
          <a:prstGeom prst="rightArrow">
            <a:avLst>
              <a:gd name="adj1" fmla="val 50000"/>
              <a:gd name="adj2" fmla="val 50000"/>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7" name="Google Shape;347;p36"/>
          <p:cNvSpPr txBox="1"/>
          <p:nvPr/>
        </p:nvSpPr>
        <p:spPr>
          <a:xfrm>
            <a:off x="5006340" y="5381173"/>
            <a:ext cx="3829050" cy="1384995"/>
          </a:xfrm>
          <a:prstGeom prst="rect">
            <a:avLst/>
          </a:prstGeom>
          <a:solidFill>
            <a:srgbClr val="00B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Show case of Veneto region applications (AdriaClim project’s risk model) and see the potential application to the Split Dalmatia county case studies.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Next: Data collection and exchange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7"/>
          <p:cNvSpPr/>
          <p:nvPr/>
        </p:nvSpPr>
        <p:spPr>
          <a:xfrm>
            <a:off x="2916727" y="1128160"/>
            <a:ext cx="6528600" cy="4629300"/>
          </a:xfrm>
          <a:prstGeom prst="rect">
            <a:avLst/>
          </a:prstGeom>
          <a:solidFill>
            <a:srgbClr val="F4DD5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7"/>
          <p:cNvSpPr txBox="1"/>
          <p:nvPr/>
        </p:nvSpPr>
        <p:spPr>
          <a:xfrm>
            <a:off x="2913526" y="2755286"/>
            <a:ext cx="6528600" cy="65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 sz="4400" b="0" i="0" u="none" strike="noStrike" cap="none">
                <a:solidFill>
                  <a:srgbClr val="2EB4A3"/>
                </a:solidFill>
                <a:latin typeface="Arial"/>
                <a:ea typeface="Arial"/>
                <a:cs typeface="Arial"/>
                <a:sym typeface="Arial"/>
              </a:rPr>
              <a:t>Large scale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4400"/>
              <a:buFont typeface="Arial"/>
              <a:buNone/>
            </a:pPr>
            <a:r>
              <a:rPr lang="en" sz="4400" b="0" i="0" u="none" strike="noStrike" cap="none">
                <a:solidFill>
                  <a:srgbClr val="2EB4A3"/>
                </a:solidFill>
                <a:latin typeface="Arial"/>
                <a:ea typeface="Arial"/>
                <a:cs typeface="Arial"/>
                <a:sym typeface="Arial"/>
              </a:rPr>
              <a:t>vulnerability analysis</a:t>
            </a:r>
            <a:endParaRPr sz="4400" b="0" i="0" u="none" strike="noStrike" cap="none">
              <a:solidFill>
                <a:schemeClr val="dk1"/>
              </a:solidFill>
              <a:latin typeface="Calibri"/>
              <a:ea typeface="Calibri"/>
              <a:cs typeface="Calibri"/>
              <a:sym typeface="Calibri"/>
            </a:endParaRPr>
          </a:p>
        </p:txBody>
      </p:sp>
      <p:sp>
        <p:nvSpPr>
          <p:cNvPr id="354" name="Google Shape;354;p7"/>
          <p:cNvSpPr txBox="1"/>
          <p:nvPr/>
        </p:nvSpPr>
        <p:spPr>
          <a:xfrm>
            <a:off x="2913595" y="3526343"/>
            <a:ext cx="6528600" cy="655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62C08D"/>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7"/>
          <p:cNvSpPr txBox="1">
            <a:spLocks noGrp="1"/>
          </p:cNvSpPr>
          <p:nvPr>
            <p:ph type="title"/>
          </p:nvPr>
        </p:nvSpPr>
        <p:spPr>
          <a:xfrm>
            <a:off x="2988859" y="232012"/>
            <a:ext cx="8645400" cy="97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2800"/>
              <a:buNone/>
            </a:pPr>
            <a:r>
              <a:rPr lang="en">
                <a:solidFill>
                  <a:srgbClr val="2EB4A3"/>
                </a:solidFill>
              </a:rPr>
              <a:t>Large scale vulnerability analysis</a:t>
            </a:r>
            <a:endParaRPr/>
          </a:p>
        </p:txBody>
      </p:sp>
      <p:sp>
        <p:nvSpPr>
          <p:cNvPr id="360" name="Google Shape;360;p37"/>
          <p:cNvSpPr txBox="1"/>
          <p:nvPr/>
        </p:nvSpPr>
        <p:spPr>
          <a:xfrm>
            <a:off x="1981200" y="1252805"/>
            <a:ext cx="8229600" cy="367240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000"/>
              <a:buFont typeface="Arial"/>
              <a:buNone/>
            </a:pPr>
            <a:br>
              <a:rPr lang="en" sz="3000" b="1" i="0" u="none" strike="noStrike" cap="none">
                <a:solidFill>
                  <a:schemeClr val="dk1"/>
                </a:solidFill>
                <a:latin typeface="Arial"/>
                <a:ea typeface="Arial"/>
                <a:cs typeface="Arial"/>
                <a:sym typeface="Arial"/>
              </a:rPr>
            </a:br>
            <a:r>
              <a:rPr lang="en" sz="1700" b="1" i="0" u="none" strike="noStrike" cap="none">
                <a:solidFill>
                  <a:schemeClr val="dk1"/>
                </a:solidFill>
                <a:latin typeface="Arial"/>
                <a:ea typeface="Arial"/>
                <a:cs typeface="Arial"/>
                <a:sym typeface="Arial"/>
              </a:rPr>
              <a:t>Physical vulnerability </a:t>
            </a:r>
            <a:r>
              <a:rPr lang="en" sz="1700" b="0" i="0" u="none" strike="noStrike" cap="none">
                <a:solidFill>
                  <a:schemeClr val="dk1"/>
                </a:solidFill>
                <a:latin typeface="Arial"/>
                <a:ea typeface="Arial"/>
                <a:cs typeface="Arial"/>
                <a:sym typeface="Arial"/>
              </a:rPr>
              <a:t>– focuses on physical environment (built or natural)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chemeClr val="dk1"/>
                </a:solidFill>
                <a:latin typeface="Arial"/>
                <a:ea typeface="Arial"/>
                <a:cs typeface="Arial"/>
                <a:sym typeface="Arial"/>
              </a:rPr>
              <a:t>Social vulnerability </a:t>
            </a:r>
            <a:r>
              <a:rPr lang="en" sz="1700" b="0" i="0" u="none" strike="noStrike" cap="none">
                <a:solidFill>
                  <a:schemeClr val="dk1"/>
                </a:solidFill>
                <a:latin typeface="Arial"/>
                <a:ea typeface="Arial"/>
                <a:cs typeface="Arial"/>
                <a:sym typeface="Arial"/>
              </a:rPr>
              <a:t>- focuses on identifying the most vulnerable groups of people and examines social factors and economic assets, such as poverty, access to food and housing, and human and social capital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 sz="1700" b="0" i="0" u="none" strike="noStrike" cap="none">
                <a:solidFill>
                  <a:schemeClr val="dk1"/>
                </a:solidFill>
                <a:latin typeface="Arial"/>
                <a:ea typeface="Arial"/>
                <a:cs typeface="Arial"/>
                <a:sym typeface="Arial"/>
              </a:rPr>
              <a:t>Vulnerability assessment: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700"/>
              <a:buFont typeface="Arial"/>
              <a:buChar char="-"/>
            </a:pPr>
            <a:r>
              <a:rPr lang="en" sz="1700" b="1" i="0" u="none" strike="noStrike" cap="none">
                <a:solidFill>
                  <a:schemeClr val="dk1"/>
                </a:solidFill>
                <a:latin typeface="Arial"/>
                <a:ea typeface="Arial"/>
                <a:cs typeface="Arial"/>
                <a:sym typeface="Arial"/>
              </a:rPr>
              <a:t>a quantitative approach </a:t>
            </a:r>
            <a:r>
              <a:rPr lang="en" sz="1700" b="0" i="0" u="none" strike="noStrike" cap="none">
                <a:solidFill>
                  <a:schemeClr val="dk1"/>
                </a:solidFill>
                <a:latin typeface="Arial"/>
                <a:ea typeface="Arial"/>
                <a:cs typeface="Arial"/>
                <a:sym typeface="Arial"/>
              </a:rPr>
              <a:t>based on related </a:t>
            </a:r>
            <a:r>
              <a:rPr lang="en" sz="1700" b="0" i="0" u="sng" strike="noStrike" cap="none">
                <a:solidFill>
                  <a:schemeClr val="dk1"/>
                </a:solidFill>
                <a:latin typeface="Arial"/>
                <a:ea typeface="Arial"/>
                <a:cs typeface="Arial"/>
                <a:sym typeface="Arial"/>
              </a:rPr>
              <a:t>indicators and indices</a:t>
            </a:r>
            <a:r>
              <a:rPr lang="en" sz="1700" b="0" i="0" u="none" strike="noStrike" cap="none">
                <a:solidFill>
                  <a:schemeClr val="dk1"/>
                </a:solidFill>
                <a:latin typeface="Arial"/>
                <a:ea typeface="Arial"/>
                <a:cs typeface="Arial"/>
                <a:sym typeface="Arial"/>
              </a:rPr>
              <a:t>, or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700"/>
              <a:buFont typeface="Arial"/>
              <a:buChar char="-"/>
            </a:pPr>
            <a:r>
              <a:rPr lang="en" sz="1700" b="1" i="0" u="none" strike="noStrike" cap="none">
                <a:solidFill>
                  <a:schemeClr val="dk1"/>
                </a:solidFill>
                <a:latin typeface="Arial"/>
                <a:ea typeface="Arial"/>
                <a:cs typeface="Arial"/>
                <a:sym typeface="Arial"/>
              </a:rPr>
              <a:t>a qualitative approach </a:t>
            </a:r>
            <a:r>
              <a:rPr lang="en" sz="1700" b="0" i="0" u="none" strike="noStrike" cap="none">
                <a:solidFill>
                  <a:schemeClr val="dk1"/>
                </a:solidFill>
                <a:latin typeface="Arial"/>
                <a:ea typeface="Arial"/>
                <a:cs typeface="Arial"/>
                <a:sym typeface="Arial"/>
              </a:rPr>
              <a:t>based on </a:t>
            </a:r>
            <a:r>
              <a:rPr lang="en" sz="1700" b="0" i="0" u="sng" strike="noStrike" cap="none">
                <a:solidFill>
                  <a:schemeClr val="dk1"/>
                </a:solidFill>
                <a:latin typeface="Arial"/>
                <a:ea typeface="Arial"/>
                <a:cs typeface="Arial"/>
                <a:sym typeface="Arial"/>
              </a:rPr>
              <a:t>the perspectives of stakeholders</a:t>
            </a:r>
            <a:endParaRPr sz="1700" b="1" i="0" u="sng" strike="noStrike" cap="none">
              <a:solidFill>
                <a:schemeClr val="dk1"/>
              </a:solidFill>
              <a:latin typeface="Arial"/>
              <a:ea typeface="Arial"/>
              <a:cs typeface="Arial"/>
              <a:sym typeface="Arial"/>
            </a:endParaRPr>
          </a:p>
        </p:txBody>
      </p:sp>
      <p:sp>
        <p:nvSpPr>
          <p:cNvPr id="361" name="Google Shape;361;p37"/>
          <p:cNvSpPr txBox="1"/>
          <p:nvPr/>
        </p:nvSpPr>
        <p:spPr>
          <a:xfrm>
            <a:off x="1981200" y="4506963"/>
            <a:ext cx="6379029" cy="12733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222222"/>
                </a:solidFill>
                <a:latin typeface="Arial"/>
                <a:ea typeface="Arial"/>
                <a:cs typeface="Arial"/>
                <a:sym typeface="Arial"/>
              </a:rPr>
              <a:t>National or regional level assessments: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22222"/>
                </a:solidFill>
                <a:latin typeface="Arial"/>
                <a:ea typeface="Arial"/>
                <a:cs typeface="Arial"/>
                <a:sym typeface="Arial"/>
              </a:rPr>
              <a:t>identify the most vulnerable areas and help in prioritizing measures (scales in the range of 1:100.000 to 1:25.000).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222222"/>
                </a:solidFill>
                <a:latin typeface="Arial"/>
                <a:ea typeface="Arial"/>
                <a:cs typeface="Arial"/>
                <a:sym typeface="Arial"/>
              </a:rPr>
              <a:t>Large-scale assessments: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222222"/>
                </a:solidFill>
                <a:latin typeface="Arial"/>
                <a:ea typeface="Arial"/>
                <a:cs typeface="Arial"/>
                <a:sym typeface="Arial"/>
              </a:rPr>
              <a:t>for the planning and implementation of adaptation measures at the household level.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
        <p:nvSpPr>
          <p:cNvPr id="362" name="Google Shape;362;p37"/>
          <p:cNvSpPr/>
          <p:nvPr/>
        </p:nvSpPr>
        <p:spPr>
          <a:xfrm>
            <a:off x="1865336" y="5371130"/>
            <a:ext cx="6610756" cy="115212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8"/>
          <p:cNvSpPr txBox="1">
            <a:spLocks noGrp="1"/>
          </p:cNvSpPr>
          <p:nvPr>
            <p:ph type="title"/>
          </p:nvPr>
        </p:nvSpPr>
        <p:spPr>
          <a:xfrm>
            <a:off x="2988859" y="232012"/>
            <a:ext cx="8645400" cy="9756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a:solidFill>
                  <a:srgbClr val="2EB4A3"/>
                </a:solidFill>
              </a:rPr>
              <a:t>Large scale vulnerability analysis</a:t>
            </a:r>
            <a:endParaRPr/>
          </a:p>
        </p:txBody>
      </p:sp>
      <p:sp>
        <p:nvSpPr>
          <p:cNvPr id="368" name="Google Shape;368;p38"/>
          <p:cNvSpPr txBox="1"/>
          <p:nvPr/>
        </p:nvSpPr>
        <p:spPr>
          <a:xfrm>
            <a:off x="1094014" y="1207611"/>
            <a:ext cx="10540245" cy="5436380"/>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l" rtl="0">
              <a:lnSpc>
                <a:spcPct val="100000"/>
              </a:lnSpc>
              <a:spcBef>
                <a:spcPts val="0"/>
              </a:spcBef>
              <a:spcAft>
                <a:spcPts val="0"/>
              </a:spcAft>
              <a:buClr>
                <a:srgbClr val="000000"/>
              </a:buClr>
              <a:buSzPct val="100000"/>
              <a:buFont typeface="Arial"/>
              <a:buNone/>
            </a:pPr>
            <a:br>
              <a:rPr lang="en" sz="2600" b="1" i="0" u="none" strike="noStrike" cap="none">
                <a:solidFill>
                  <a:schemeClr val="dk1"/>
                </a:solidFill>
                <a:latin typeface="Arial"/>
                <a:ea typeface="Arial"/>
                <a:cs typeface="Arial"/>
                <a:sym typeface="Arial"/>
              </a:rPr>
            </a:br>
            <a:r>
              <a:rPr lang="en" sz="2700" b="1" i="0" u="none" strike="noStrike" cap="none">
                <a:solidFill>
                  <a:schemeClr val="dk1"/>
                </a:solidFill>
                <a:latin typeface="Arial"/>
                <a:ea typeface="Arial"/>
                <a:cs typeface="Arial"/>
                <a:sym typeface="Arial"/>
              </a:rPr>
              <a:t>Large scale vulnerability methods – issues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2700" b="1" i="0" u="none" strike="noStrike" cap="none">
              <a:solidFill>
                <a:schemeClr val="dk1"/>
              </a:solidFill>
              <a:latin typeface="Arial"/>
              <a:ea typeface="Arial"/>
              <a:cs typeface="Arial"/>
              <a:sym typeface="Arial"/>
            </a:endParaRPr>
          </a:p>
          <a:p>
            <a:pPr marL="514350" marR="0" lvl="0" indent="-407225" algn="l" rtl="0">
              <a:lnSpc>
                <a:spcPct val="100000"/>
              </a:lnSpc>
              <a:spcBef>
                <a:spcPts val="0"/>
              </a:spcBef>
              <a:spcAft>
                <a:spcPts val="0"/>
              </a:spcAft>
              <a:buClr>
                <a:srgbClr val="000000"/>
              </a:buClr>
              <a:buSzPct val="100000"/>
              <a:buFont typeface="Arial"/>
              <a:buNone/>
            </a:pPr>
            <a:endParaRPr sz="2700" b="0" i="0" u="none" strike="noStrike" cap="none">
              <a:solidFill>
                <a:schemeClr val="dk1"/>
              </a:solidFill>
              <a:latin typeface="Arial"/>
              <a:ea typeface="Arial"/>
              <a:cs typeface="Arial"/>
              <a:sym typeface="Arial"/>
            </a:endParaRPr>
          </a:p>
          <a:p>
            <a:pPr marL="342900" marR="0" lvl="0" indent="-342931" algn="l" rtl="0">
              <a:lnSpc>
                <a:spcPct val="120000"/>
              </a:lnSpc>
              <a:spcBef>
                <a:spcPts val="0"/>
              </a:spcBef>
              <a:spcAft>
                <a:spcPts val="0"/>
              </a:spcAft>
              <a:buClr>
                <a:srgbClr val="000000"/>
              </a:buClr>
              <a:buSzPct val="100000"/>
              <a:buFont typeface="Arial"/>
              <a:buAutoNum type="arabicPeriod"/>
            </a:pPr>
            <a:r>
              <a:rPr lang="en" sz="2700" b="0" i="0" u="none" strike="noStrike" cap="none">
                <a:solidFill>
                  <a:schemeClr val="dk1"/>
                </a:solidFill>
                <a:latin typeface="Arial"/>
                <a:ea typeface="Arial"/>
                <a:cs typeface="Arial"/>
                <a:sym typeface="Arial"/>
              </a:rPr>
              <a:t>To perform large scale vulnerability analysis, large scale data should be available. </a:t>
            </a:r>
            <a:endParaRPr sz="1400" b="0" i="0" u="none" strike="noStrike" cap="none">
              <a:solidFill>
                <a:srgbClr val="000000"/>
              </a:solidFill>
              <a:latin typeface="Arial"/>
              <a:ea typeface="Arial"/>
              <a:cs typeface="Arial"/>
              <a:sym typeface="Arial"/>
            </a:endParaRPr>
          </a:p>
          <a:p>
            <a:pPr marL="971550" marR="0" lvl="1" indent="-407225" algn="l" rtl="0">
              <a:lnSpc>
                <a:spcPct val="120000"/>
              </a:lnSpc>
              <a:spcBef>
                <a:spcPts val="0"/>
              </a:spcBef>
              <a:spcAft>
                <a:spcPts val="0"/>
              </a:spcAft>
              <a:buClr>
                <a:srgbClr val="000000"/>
              </a:buClr>
              <a:buSzPct val="100000"/>
              <a:buFont typeface="Arial"/>
              <a:buNone/>
            </a:pPr>
            <a:endParaRPr sz="2700" b="0" i="0" u="none" strike="noStrike" cap="none">
              <a:solidFill>
                <a:srgbClr val="000000"/>
              </a:solidFill>
              <a:latin typeface="Arial"/>
              <a:ea typeface="Arial"/>
              <a:cs typeface="Arial"/>
              <a:sym typeface="Arial"/>
            </a:endParaRPr>
          </a:p>
          <a:p>
            <a:pPr marL="457200" marR="0" lvl="0" indent="-457231" algn="l" rtl="0">
              <a:lnSpc>
                <a:spcPct val="120000"/>
              </a:lnSpc>
              <a:spcBef>
                <a:spcPts val="0"/>
              </a:spcBef>
              <a:spcAft>
                <a:spcPts val="0"/>
              </a:spcAft>
              <a:buClr>
                <a:srgbClr val="000000"/>
              </a:buClr>
              <a:buSzPct val="100000"/>
              <a:buFont typeface="Arial"/>
              <a:buChar char="•"/>
            </a:pPr>
            <a:r>
              <a:rPr lang="en" sz="2700" b="0" i="0" u="none" strike="noStrike" cap="none">
                <a:solidFill>
                  <a:schemeClr val="dk1"/>
                </a:solidFill>
                <a:latin typeface="Arial"/>
                <a:ea typeface="Arial"/>
                <a:cs typeface="Arial"/>
                <a:sym typeface="Arial"/>
              </a:rPr>
              <a:t>Topographic maps and urban plans in scale 1:5 000 </a:t>
            </a:r>
            <a:r>
              <a:rPr lang="en" sz="2700" b="1" i="0" u="none" strike="noStrike" cap="none">
                <a:solidFill>
                  <a:schemeClr val="dk1"/>
                </a:solidFill>
                <a:latin typeface="Arial"/>
                <a:ea typeface="Arial"/>
                <a:cs typeface="Arial"/>
                <a:sym typeface="Arial"/>
              </a:rPr>
              <a:t>– generalization 🡪 object displacement </a:t>
            </a:r>
            <a:r>
              <a:rPr lang="en" sz="2700" b="0" i="0" u="none" strike="noStrike" cap="none">
                <a:solidFill>
                  <a:schemeClr val="dk1"/>
                </a:solidFill>
                <a:latin typeface="Arial"/>
                <a:ea typeface="Arial"/>
                <a:cs typeface="Arial"/>
                <a:sym typeface="Arial"/>
              </a:rPr>
              <a:t>(during overlaying features, any data generalisation causes wrong interpretations and objects locations should be checked prior their use and relocated if necessary).</a:t>
            </a:r>
            <a:endParaRPr sz="1400" b="0" i="0" u="none" strike="noStrike" cap="none">
              <a:solidFill>
                <a:srgbClr val="000000"/>
              </a:solidFill>
              <a:latin typeface="Arial"/>
              <a:ea typeface="Arial"/>
              <a:cs typeface="Arial"/>
              <a:sym typeface="Arial"/>
            </a:endParaRPr>
          </a:p>
          <a:p>
            <a:pPr marL="457200" marR="0" lvl="0" indent="-350075" algn="l" rtl="0">
              <a:lnSpc>
                <a:spcPct val="120000"/>
              </a:lnSpc>
              <a:spcBef>
                <a:spcPts val="0"/>
              </a:spcBef>
              <a:spcAft>
                <a:spcPts val="0"/>
              </a:spcAft>
              <a:buClr>
                <a:srgbClr val="000000"/>
              </a:buClr>
              <a:buSzPct val="100000"/>
              <a:buFont typeface="Arial"/>
              <a:buNone/>
            </a:pPr>
            <a:endParaRPr sz="2700" b="1" i="0" u="none" strike="noStrike" cap="none">
              <a:solidFill>
                <a:schemeClr val="dk1"/>
              </a:solidFill>
              <a:latin typeface="Arial"/>
              <a:ea typeface="Arial"/>
              <a:cs typeface="Arial"/>
              <a:sym typeface="Arial"/>
            </a:endParaRPr>
          </a:p>
          <a:p>
            <a:pPr marL="457200" marR="0" lvl="0" indent="-457231" algn="l" rtl="0">
              <a:lnSpc>
                <a:spcPct val="120000"/>
              </a:lnSpc>
              <a:spcBef>
                <a:spcPts val="0"/>
              </a:spcBef>
              <a:spcAft>
                <a:spcPts val="0"/>
              </a:spcAft>
              <a:buClr>
                <a:srgbClr val="000000"/>
              </a:buClr>
              <a:buSzPct val="100000"/>
              <a:buFont typeface="Arial"/>
              <a:buChar char="•"/>
            </a:pPr>
            <a:r>
              <a:rPr lang="en" sz="2700" b="0" i="0" u="none" strike="noStrike" cap="none">
                <a:solidFill>
                  <a:schemeClr val="dk1"/>
                </a:solidFill>
                <a:latin typeface="Arial"/>
                <a:ea typeface="Arial"/>
                <a:cs typeface="Arial"/>
                <a:sym typeface="Arial"/>
              </a:rPr>
              <a:t>Socio-economic data is aggregated to administrative or census units 🡪 </a:t>
            </a:r>
            <a:r>
              <a:rPr lang="en" sz="2700" b="1" i="0" u="none" strike="noStrike" cap="none">
                <a:solidFill>
                  <a:schemeClr val="dk1"/>
                </a:solidFill>
                <a:latin typeface="Arial"/>
                <a:ea typeface="Arial"/>
                <a:cs typeface="Arial"/>
                <a:sym typeface="Arial"/>
              </a:rPr>
              <a:t>needs for spatial disaggregation of data</a:t>
            </a:r>
            <a:endParaRPr sz="1400" b="0" i="0" u="none" strike="noStrike" cap="none">
              <a:solidFill>
                <a:srgbClr val="000000"/>
              </a:solidFill>
              <a:latin typeface="Arial"/>
              <a:ea typeface="Arial"/>
              <a:cs typeface="Arial"/>
              <a:sym typeface="Arial"/>
            </a:endParaRPr>
          </a:p>
          <a:p>
            <a:pPr marL="457200" marR="0" lvl="0" indent="-350075" algn="l" rtl="0">
              <a:lnSpc>
                <a:spcPct val="120000"/>
              </a:lnSpc>
              <a:spcBef>
                <a:spcPts val="0"/>
              </a:spcBef>
              <a:spcAft>
                <a:spcPts val="0"/>
              </a:spcAft>
              <a:buClr>
                <a:srgbClr val="000000"/>
              </a:buClr>
              <a:buSzPct val="100000"/>
              <a:buFont typeface="Arial"/>
              <a:buNone/>
            </a:pPr>
            <a:endParaRPr sz="2700" b="1" i="0" u="none" strike="noStrike" cap="none">
              <a:solidFill>
                <a:schemeClr val="dk1"/>
              </a:solidFill>
              <a:latin typeface="Arial"/>
              <a:ea typeface="Arial"/>
              <a:cs typeface="Arial"/>
              <a:sym typeface="Arial"/>
            </a:endParaRPr>
          </a:p>
          <a:p>
            <a:pPr marL="971550" marR="0" lvl="1" indent="-407225" algn="l" rtl="0">
              <a:lnSpc>
                <a:spcPct val="120000"/>
              </a:lnSpc>
              <a:spcBef>
                <a:spcPts val="0"/>
              </a:spcBef>
              <a:spcAft>
                <a:spcPts val="0"/>
              </a:spcAft>
              <a:buClr>
                <a:srgbClr val="000000"/>
              </a:buClr>
              <a:buSzPct val="100000"/>
              <a:buFont typeface="Arial"/>
              <a:buNone/>
            </a:pPr>
            <a:endParaRPr sz="2700" b="0" i="0" u="none" strike="noStrike" cap="none">
              <a:solidFill>
                <a:srgbClr val="000000"/>
              </a:solidFill>
              <a:latin typeface="Arial"/>
              <a:ea typeface="Arial"/>
              <a:cs typeface="Arial"/>
              <a:sym typeface="Arial"/>
            </a:endParaRPr>
          </a:p>
          <a:p>
            <a:pPr marL="514350" marR="0" lvl="0" indent="-514381" algn="l" rtl="0">
              <a:lnSpc>
                <a:spcPct val="120000"/>
              </a:lnSpc>
              <a:spcBef>
                <a:spcPts val="0"/>
              </a:spcBef>
              <a:spcAft>
                <a:spcPts val="0"/>
              </a:spcAft>
              <a:buClr>
                <a:srgbClr val="000000"/>
              </a:buClr>
              <a:buSzPct val="100000"/>
              <a:buFont typeface="Arial"/>
              <a:buAutoNum type="arabicPeriod" startAt="2"/>
            </a:pPr>
            <a:r>
              <a:rPr lang="en" sz="2700" b="0" i="0" u="none" strike="noStrike" cap="none">
                <a:solidFill>
                  <a:schemeClr val="dk1"/>
                </a:solidFill>
                <a:latin typeface="Arial"/>
                <a:ea typeface="Arial"/>
                <a:cs typeface="Arial"/>
                <a:sym typeface="Arial"/>
              </a:rPr>
              <a:t>Free digital data (e.g. elevation models., land cover etc)  </a:t>
            </a:r>
            <a:r>
              <a:rPr lang="en" sz="2700" b="1" i="0" u="none" strike="noStrike" cap="none">
                <a:solidFill>
                  <a:schemeClr val="dk1"/>
                </a:solidFill>
                <a:latin typeface="Arial"/>
                <a:ea typeface="Arial"/>
                <a:cs typeface="Arial"/>
                <a:sym typeface="Arial"/>
              </a:rPr>
              <a:t>do not satisfy/satisfy?  </a:t>
            </a:r>
            <a:r>
              <a:rPr lang="en" sz="2700" b="0" i="0" u="none" strike="noStrike" cap="none">
                <a:solidFill>
                  <a:schemeClr val="dk1"/>
                </a:solidFill>
                <a:latin typeface="Arial"/>
                <a:ea typeface="Arial"/>
                <a:cs typeface="Arial"/>
                <a:sym typeface="Arial"/>
              </a:rPr>
              <a:t>needs of large scale analysis</a:t>
            </a:r>
            <a:endParaRPr sz="1400" b="0" i="0" u="none" strike="noStrike" cap="none">
              <a:solidFill>
                <a:srgbClr val="000000"/>
              </a:solidFill>
              <a:latin typeface="Arial"/>
              <a:ea typeface="Arial"/>
              <a:cs typeface="Arial"/>
              <a:sym typeface="Arial"/>
            </a:endParaRPr>
          </a:p>
          <a:p>
            <a:pPr marL="514350" marR="0" lvl="0" indent="-407225" algn="l" rtl="0">
              <a:lnSpc>
                <a:spcPct val="120000"/>
              </a:lnSpc>
              <a:spcBef>
                <a:spcPts val="0"/>
              </a:spcBef>
              <a:spcAft>
                <a:spcPts val="0"/>
              </a:spcAft>
              <a:buClr>
                <a:srgbClr val="000000"/>
              </a:buClr>
              <a:buSzPct val="100000"/>
              <a:buFont typeface="Arial"/>
              <a:buNone/>
            </a:pPr>
            <a:endParaRPr sz="2700" b="0"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ct val="100000"/>
              <a:buFont typeface="Arial"/>
              <a:buNone/>
            </a:pPr>
            <a:r>
              <a:rPr lang="en" sz="2700" b="0" i="0" u="none" strike="noStrike" cap="none">
                <a:solidFill>
                  <a:schemeClr val="dk1"/>
                </a:solidFill>
                <a:latin typeface="Arial"/>
                <a:ea typeface="Arial"/>
                <a:cs typeface="Arial"/>
                <a:sym typeface="Arial"/>
              </a:rPr>
              <a:t>3.     Assigning vulnerability index in case of large scale analysis brings a problem of </a:t>
            </a:r>
            <a:r>
              <a:rPr lang="en" sz="2700" b="1" i="0" u="none" strike="noStrike" cap="none">
                <a:solidFill>
                  <a:schemeClr val="dk1"/>
                </a:solidFill>
                <a:latin typeface="Arial"/>
                <a:ea typeface="Arial"/>
                <a:cs typeface="Arial"/>
                <a:sym typeface="Arial"/>
              </a:rPr>
              <a:t>non-uniform tessellation by the vulnerability variables.</a:t>
            </a:r>
            <a:endParaRPr sz="1400" b="0" i="0" u="none" strike="noStrike" cap="none">
              <a:solidFill>
                <a:srgbClr val="000000"/>
              </a:solidFill>
              <a:latin typeface="Arial"/>
              <a:ea typeface="Arial"/>
              <a:cs typeface="Arial"/>
              <a:sym typeface="Arial"/>
            </a:endParaRPr>
          </a:p>
          <a:p>
            <a:pPr marL="642938" marR="0" lvl="1" indent="-342898" algn="l" rtl="0">
              <a:lnSpc>
                <a:spcPct val="100000"/>
              </a:lnSpc>
              <a:spcBef>
                <a:spcPts val="0"/>
              </a:spcBef>
              <a:spcAft>
                <a:spcPts val="0"/>
              </a:spcAft>
              <a:buClr>
                <a:srgbClr val="000000"/>
              </a:buClr>
              <a:buSzPct val="100000"/>
              <a:buFont typeface="Arial"/>
              <a:buNone/>
            </a:pPr>
            <a:endParaRPr sz="2900" b="0" i="0" u="none" strike="noStrike" cap="none">
              <a:solidFill>
                <a:srgbClr val="000000"/>
              </a:solidFill>
              <a:latin typeface="Arial"/>
              <a:ea typeface="Arial"/>
              <a:cs typeface="Arial"/>
              <a:sym typeface="Arial"/>
            </a:endParaRPr>
          </a:p>
          <a:p>
            <a:pPr marL="642938" marR="0" lvl="1" indent="-342898" algn="l" rtl="0">
              <a:lnSpc>
                <a:spcPct val="100000"/>
              </a:lnSpc>
              <a:spcBef>
                <a:spcPts val="0"/>
              </a:spcBef>
              <a:spcAft>
                <a:spcPts val="0"/>
              </a:spcAft>
              <a:buClr>
                <a:srgbClr val="000000"/>
              </a:buClr>
              <a:buSzPct val="100000"/>
              <a:buFont typeface="Arial"/>
              <a:buNone/>
            </a:pPr>
            <a:endParaRPr sz="2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2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1700" b="1" i="0" u="none" strike="noStrike" cap="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9"/>
          <p:cNvSpPr txBox="1">
            <a:spLocks noGrp="1"/>
          </p:cNvSpPr>
          <p:nvPr>
            <p:ph type="title"/>
          </p:nvPr>
        </p:nvSpPr>
        <p:spPr>
          <a:xfrm>
            <a:off x="2988859" y="232012"/>
            <a:ext cx="8645400" cy="9756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a:solidFill>
                  <a:srgbClr val="2EB4A3"/>
                </a:solidFill>
              </a:rPr>
              <a:t>Large scale vulnerability analysis</a:t>
            </a:r>
            <a:endParaRPr/>
          </a:p>
        </p:txBody>
      </p:sp>
      <p:sp>
        <p:nvSpPr>
          <p:cNvPr id="374" name="Google Shape;374;p39"/>
          <p:cNvSpPr/>
          <p:nvPr/>
        </p:nvSpPr>
        <p:spPr>
          <a:xfrm>
            <a:off x="236764" y="1207612"/>
            <a:ext cx="11536136" cy="452431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600" b="0" i="0" u="none" strike="noStrike" cap="none">
                <a:solidFill>
                  <a:srgbClr val="222222"/>
                </a:solidFill>
                <a:latin typeface="Arial"/>
                <a:ea typeface="Arial"/>
                <a:cs typeface="Arial"/>
                <a:sym typeface="Arial"/>
              </a:rPr>
              <a:t>Ad 3)…</a:t>
            </a:r>
            <a:r>
              <a:rPr lang="en" sz="1600" b="0" i="0" u="none" strike="noStrike" cap="none">
                <a:solidFill>
                  <a:srgbClr val="000000"/>
                </a:solidFill>
                <a:latin typeface="Arial"/>
                <a:ea typeface="Arial"/>
                <a:cs typeface="Arial"/>
                <a:sym typeface="Arial"/>
              </a:rPr>
              <a:t> </a:t>
            </a:r>
            <a:r>
              <a:rPr lang="en" sz="1600" b="1" i="0" u="none" strike="noStrike" cap="none">
                <a:solidFill>
                  <a:srgbClr val="000000"/>
                </a:solidFill>
                <a:latin typeface="Arial"/>
                <a:ea typeface="Arial"/>
                <a:cs typeface="Arial"/>
                <a:sym typeface="Arial"/>
              </a:rPr>
              <a:t>non-uniform tessellation by the vulnerability variables</a:t>
            </a:r>
            <a:endParaRPr sz="1600" b="1"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 sz="1600" b="1" i="0" u="none" strike="noStrike" cap="none">
                <a:solidFill>
                  <a:srgbClr val="222222"/>
                </a:solidFill>
                <a:latin typeface="Arial"/>
                <a:ea typeface="Arial"/>
                <a:cs typeface="Arial"/>
                <a:sym typeface="Arial"/>
              </a:rPr>
              <a:t>……..the key parameter values are not homogeneous over all the area covered by the selected spatial unit </a:t>
            </a:r>
            <a:r>
              <a:rPr lang="en" sz="1600" b="0" i="0" u="none" strike="noStrike" cap="none">
                <a:solidFill>
                  <a:srgbClr val="222222"/>
                </a:solidFill>
                <a:latin typeface="Arial"/>
                <a:ea typeface="Arial"/>
                <a:cs typeface="Arial"/>
                <a:sym typeface="Arial"/>
              </a:rPr>
              <a:t>(e.g. number of inhabitants in census block).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 sz="1600" b="1" i="0" u="none" strike="noStrike" cap="none">
                <a:solidFill>
                  <a:srgbClr val="222222"/>
                </a:solidFill>
                <a:latin typeface="Arial"/>
                <a:ea typeface="Arial"/>
                <a:cs typeface="Arial"/>
                <a:sym typeface="Arial"/>
              </a:rPr>
              <a:t>Solution 1: </a:t>
            </a:r>
            <a:r>
              <a:rPr lang="en" sz="1600" b="0" i="0" u="none" strike="noStrike" cap="none">
                <a:solidFill>
                  <a:srgbClr val="222222"/>
                </a:solidFill>
                <a:latin typeface="Arial"/>
                <a:ea typeface="Arial"/>
                <a:cs typeface="Arial"/>
                <a:sym typeface="Arial"/>
              </a:rPr>
              <a:t>For large-scale assessments, the final vulnerability assessment can be assigned to the regular spatial tessellation units of a small size, e.g., 10 × 10 m.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 sz="1600" b="1" i="0" u="none" strike="noStrike" cap="none">
                <a:solidFill>
                  <a:srgbClr val="222222"/>
                </a:solidFill>
                <a:latin typeface="Arial"/>
                <a:ea typeface="Arial"/>
                <a:cs typeface="Arial"/>
                <a:sym typeface="Arial"/>
              </a:rPr>
              <a:t>Solution 2: </a:t>
            </a:r>
            <a:r>
              <a:rPr lang="en" sz="1600" b="0" i="0" u="none" strike="noStrike" cap="none">
                <a:solidFill>
                  <a:srgbClr val="222222"/>
                </a:solidFill>
                <a:latin typeface="Arial"/>
                <a:ea typeface="Arial"/>
                <a:cs typeface="Arial"/>
                <a:sym typeface="Arial"/>
              </a:rPr>
              <a:t>Large-scale assessments are fine enough to distinguish particular assets and thus another approach could also be used: </a:t>
            </a:r>
            <a:r>
              <a:rPr lang="en" sz="1600" b="1" i="0" u="none" strike="noStrike" cap="none">
                <a:solidFill>
                  <a:srgbClr val="222222"/>
                </a:solidFill>
                <a:latin typeface="Arial"/>
                <a:ea typeface="Arial"/>
                <a:cs typeface="Arial"/>
                <a:sym typeface="Arial"/>
              </a:rPr>
              <a:t>assigning vulnerability to each object representing affected assets, such as infrastructure objects (roads, utilities) or buildings</a:t>
            </a:r>
            <a:r>
              <a:rPr lang="en" sz="1600" b="0" i="0" u="none" strike="noStrike" cap="none">
                <a:solidFill>
                  <a:srgbClr val="222222"/>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222222"/>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 sz="1600" b="0" i="0" u="none" strike="noStrike" cap="none">
                <a:solidFill>
                  <a:srgbClr val="222222"/>
                </a:solidFill>
                <a:latin typeface="Arial"/>
                <a:ea typeface="Arial"/>
                <a:cs typeface="Arial"/>
                <a:sym typeface="Arial"/>
              </a:rPr>
              <a:t>Several studies focused on the identification of affected buildings and the calculation of economic losses because buildings are key assets for people.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 sz="1600" b="1" i="0" u="none" strike="noStrike" cap="none">
                <a:solidFill>
                  <a:srgbClr val="222222"/>
                </a:solidFill>
                <a:latin typeface="Arial"/>
                <a:ea typeface="Arial"/>
                <a:cs typeface="Arial"/>
                <a:sym typeface="Arial"/>
              </a:rPr>
              <a:t>Adaption measures, the calculation of damage to physical objects, and socio–economic vulnerability parameters, such as household income and unemployment, are all spatially assigned to the buildings.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a:solidFill>
                  <a:srgbClr val="2EB4A3"/>
                </a:solidFill>
              </a:rPr>
              <a:t>Large scale vulnerability analysis</a:t>
            </a:r>
            <a:endParaRPr/>
          </a:p>
        </p:txBody>
      </p:sp>
      <p:sp>
        <p:nvSpPr>
          <p:cNvPr id="380" name="Google Shape;380;p40"/>
          <p:cNvSpPr/>
          <p:nvPr/>
        </p:nvSpPr>
        <p:spPr>
          <a:xfrm>
            <a:off x="593068" y="5118211"/>
            <a:ext cx="6610756" cy="115212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1" name="Google Shape;381;p40"/>
          <p:cNvSpPr txBox="1"/>
          <p:nvPr/>
        </p:nvSpPr>
        <p:spPr>
          <a:xfrm>
            <a:off x="889907" y="1207620"/>
            <a:ext cx="10099221" cy="1000418"/>
          </a:xfrm>
          <a:prstGeom prst="rect">
            <a:avLst/>
          </a:prstGeom>
          <a:noFill/>
          <a:ln>
            <a:noFill/>
          </a:ln>
        </p:spPr>
        <p:txBody>
          <a:bodyPr spcFirstLastPara="1" wrap="square" lIns="91425" tIns="91425" rIns="91425" bIns="91425" anchor="ctr" anchorCtr="0">
            <a:normAutofit fontScale="70000" lnSpcReduction="20000"/>
          </a:bodyPr>
          <a:lstStyle/>
          <a:p>
            <a:pPr marL="0" marR="0" lvl="0" indent="0" algn="l" rtl="0">
              <a:lnSpc>
                <a:spcPct val="90000"/>
              </a:lnSpc>
              <a:spcBef>
                <a:spcPts val="0"/>
              </a:spcBef>
              <a:spcAft>
                <a:spcPts val="0"/>
              </a:spcAft>
              <a:buClr>
                <a:schemeClr val="dk1"/>
              </a:buClr>
              <a:buSzPct val="85712"/>
              <a:buFont typeface="Calibri"/>
              <a:buNone/>
            </a:pPr>
            <a:br>
              <a:rPr lang="en" sz="4000" b="1" i="0" u="none" strike="noStrike" cap="none">
                <a:solidFill>
                  <a:schemeClr val="dk1"/>
                </a:solidFill>
                <a:latin typeface="Calibri"/>
                <a:ea typeface="Calibri"/>
                <a:cs typeface="Calibri"/>
                <a:sym typeface="Calibri"/>
              </a:rPr>
            </a:br>
            <a:r>
              <a:rPr lang="en" sz="3200" b="1" i="0" u="none" strike="noStrike" cap="none">
                <a:solidFill>
                  <a:schemeClr val="dk1"/>
                </a:solidFill>
                <a:latin typeface="Calibri"/>
                <a:ea typeface="Calibri"/>
                <a:cs typeface="Calibri"/>
                <a:sym typeface="Calibri"/>
              </a:rPr>
              <a:t>Example </a:t>
            </a:r>
            <a:r>
              <a:rPr lang="en" sz="3200" b="0" i="0" u="none" strike="noStrike" cap="none">
                <a:solidFill>
                  <a:schemeClr val="dk1"/>
                </a:solidFill>
                <a:latin typeface="Calibri"/>
                <a:ea typeface="Calibri"/>
                <a:cs typeface="Calibri"/>
                <a:sym typeface="Calibri"/>
              </a:rPr>
              <a:t>(already done in DR SDC)</a:t>
            </a:r>
            <a:r>
              <a:rPr lang="en" sz="3200" b="1"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ct val="107140"/>
              <a:buFont typeface="Calibri"/>
              <a:buNone/>
            </a:pPr>
            <a:r>
              <a:rPr lang="en" sz="3200" b="1" i="0" u="none" strike="noStrike" cap="none">
                <a:solidFill>
                  <a:schemeClr val="dk1"/>
                </a:solidFill>
                <a:latin typeface="Calibri"/>
                <a:ea typeface="Calibri"/>
                <a:cs typeface="Calibri"/>
                <a:sym typeface="Calibri"/>
              </a:rPr>
              <a:t>Coastal vulnerability analysis for the City of Kaštela </a:t>
            </a:r>
            <a:endParaRPr sz="3200" b="1" i="0" u="none" strike="noStrike" cap="none">
              <a:solidFill>
                <a:schemeClr val="dk1"/>
              </a:solidFill>
              <a:latin typeface="Calibri"/>
              <a:ea typeface="Calibri"/>
              <a:cs typeface="Calibri"/>
              <a:sym typeface="Calibri"/>
            </a:endParaRPr>
          </a:p>
        </p:txBody>
      </p:sp>
      <p:sp>
        <p:nvSpPr>
          <p:cNvPr id="382" name="Google Shape;382;p40"/>
          <p:cNvSpPr txBox="1"/>
          <p:nvPr/>
        </p:nvSpPr>
        <p:spPr>
          <a:xfrm>
            <a:off x="775607" y="2139109"/>
            <a:ext cx="6245678" cy="4392487"/>
          </a:xfrm>
          <a:prstGeom prst="rect">
            <a:avLst/>
          </a:prstGeom>
          <a:noFill/>
          <a:ln>
            <a:noFill/>
          </a:ln>
        </p:spPr>
        <p:txBody>
          <a:bodyPr spcFirstLastPara="1" wrap="square" lIns="91425" tIns="91425" rIns="91425" bIns="91425" anchor="t" anchorCtr="0">
            <a:normAutofit fontScale="92500" lnSpcReduction="10000"/>
          </a:bodyPr>
          <a:lstStyle/>
          <a:p>
            <a:pPr marL="63500" marR="0" lvl="0" indent="0" algn="l" rtl="0">
              <a:lnSpc>
                <a:spcPct val="90000"/>
              </a:lnSpc>
              <a:spcBef>
                <a:spcPts val="800"/>
              </a:spcBef>
              <a:spcAft>
                <a:spcPts val="0"/>
              </a:spcAft>
              <a:buClr>
                <a:schemeClr val="dk1"/>
              </a:buClr>
              <a:buSzPct val="133848"/>
              <a:buFont typeface="Arial"/>
              <a:buNone/>
            </a:pPr>
            <a:r>
              <a:rPr lang="en" sz="2100" b="1" i="0" u="none" strike="noStrike" cap="none">
                <a:solidFill>
                  <a:schemeClr val="dk1"/>
                </a:solidFill>
                <a:latin typeface="Calibri"/>
                <a:ea typeface="Calibri"/>
                <a:cs typeface="Calibri"/>
                <a:sym typeface="Calibri"/>
              </a:rPr>
              <a:t>Physical vulnerability elaborated: </a:t>
            </a:r>
            <a:r>
              <a:rPr lang="en" sz="2100" b="0" i="0" u="none" strike="noStrike" cap="none">
                <a:solidFill>
                  <a:schemeClr val="dk1"/>
                </a:solidFill>
                <a:latin typeface="Calibri"/>
                <a:ea typeface="Calibri"/>
                <a:cs typeface="Calibri"/>
                <a:sym typeface="Calibri"/>
              </a:rPr>
              <a:t>vulnerability index on house level (hazard: coastal flooding, building sensitivity variables), combination of qualitative and quantitative approach</a:t>
            </a:r>
            <a:endParaRPr sz="2100" b="0" i="0" u="none" strike="noStrike" cap="none">
              <a:solidFill>
                <a:schemeClr val="dk1"/>
              </a:solidFill>
              <a:latin typeface="Calibri"/>
              <a:ea typeface="Calibri"/>
              <a:cs typeface="Calibri"/>
              <a:sym typeface="Calibri"/>
            </a:endParaRPr>
          </a:p>
          <a:p>
            <a:pPr marL="457200" marR="0" lvl="0" indent="-393784" algn="l" rtl="0">
              <a:lnSpc>
                <a:spcPct val="90000"/>
              </a:lnSpc>
              <a:spcBef>
                <a:spcPts val="800"/>
              </a:spcBef>
              <a:spcAft>
                <a:spcPts val="0"/>
              </a:spcAft>
              <a:buClr>
                <a:schemeClr val="dk1"/>
              </a:buClr>
              <a:buSzPct val="133848"/>
              <a:buFont typeface="Arial"/>
              <a:buChar char="▸"/>
            </a:pPr>
            <a:r>
              <a:rPr lang="en" sz="2100" b="0" i="0" u="none" strike="noStrike" cap="none">
                <a:solidFill>
                  <a:schemeClr val="dk1"/>
                </a:solidFill>
                <a:latin typeface="Calibri"/>
                <a:ea typeface="Calibri"/>
                <a:cs typeface="Calibri"/>
                <a:sym typeface="Calibri"/>
              </a:rPr>
              <a:t>Small geographic extent - large spatial scale is selected and adopted to the scale of available data (1:5 000)</a:t>
            </a:r>
            <a:endParaRPr sz="2100" b="0" i="0" u="none" strike="noStrike" cap="none">
              <a:solidFill>
                <a:schemeClr val="dk1"/>
              </a:solidFill>
              <a:latin typeface="Calibri"/>
              <a:ea typeface="Calibri"/>
              <a:cs typeface="Calibri"/>
              <a:sym typeface="Calibri"/>
            </a:endParaRPr>
          </a:p>
          <a:p>
            <a:pPr marL="457200" marR="0" lvl="0" indent="-393784" algn="l" rtl="0">
              <a:lnSpc>
                <a:spcPct val="90000"/>
              </a:lnSpc>
              <a:spcBef>
                <a:spcPts val="800"/>
              </a:spcBef>
              <a:spcAft>
                <a:spcPts val="0"/>
              </a:spcAft>
              <a:buClr>
                <a:schemeClr val="dk1"/>
              </a:buClr>
              <a:buSzPct val="133848"/>
              <a:buFont typeface="Arial"/>
              <a:buChar char="▸"/>
            </a:pPr>
            <a:r>
              <a:rPr lang="en" sz="2100" b="0" i="0" u="none" strike="noStrike" cap="none">
                <a:solidFill>
                  <a:schemeClr val="dk1"/>
                </a:solidFill>
                <a:latin typeface="Calibri"/>
                <a:ea typeface="Calibri"/>
                <a:cs typeface="Calibri"/>
                <a:sym typeface="Calibri"/>
              </a:rPr>
              <a:t>Index method – combined crisp and continuous ranking</a:t>
            </a:r>
            <a:endParaRPr sz="2100" b="0" i="0" u="none" strike="noStrike" cap="none">
              <a:solidFill>
                <a:schemeClr val="dk1"/>
              </a:solidFill>
              <a:latin typeface="Calibri"/>
              <a:ea typeface="Calibri"/>
              <a:cs typeface="Calibri"/>
              <a:sym typeface="Calibri"/>
            </a:endParaRPr>
          </a:p>
          <a:p>
            <a:pPr marL="457200" marR="0" lvl="0" indent="-393784" algn="l" rtl="0">
              <a:lnSpc>
                <a:spcPct val="90000"/>
              </a:lnSpc>
              <a:spcBef>
                <a:spcPts val="800"/>
              </a:spcBef>
              <a:spcAft>
                <a:spcPts val="0"/>
              </a:spcAft>
              <a:buClr>
                <a:schemeClr val="dk1"/>
              </a:buClr>
              <a:buSzPct val="133848"/>
              <a:buFont typeface="Arial"/>
              <a:buChar char="▸"/>
            </a:pPr>
            <a:r>
              <a:rPr lang="en" sz="2100" b="0" i="0" u="none" strike="noStrike" cap="none">
                <a:solidFill>
                  <a:schemeClr val="dk1"/>
                </a:solidFill>
                <a:latin typeface="Calibri"/>
                <a:ea typeface="Calibri"/>
                <a:cs typeface="Calibri"/>
                <a:sym typeface="Calibri"/>
              </a:rPr>
              <a:t>Vulnerability expressed on two levels - </a:t>
            </a:r>
            <a:r>
              <a:rPr lang="en" sz="2100" b="1" i="0" u="none" strike="noStrike" cap="none">
                <a:solidFill>
                  <a:schemeClr val="dk1"/>
                </a:solidFill>
                <a:latin typeface="Calibri"/>
                <a:ea typeface="Calibri"/>
                <a:cs typeface="Calibri"/>
                <a:sym typeface="Calibri"/>
              </a:rPr>
              <a:t>detailed level for each asset object </a:t>
            </a:r>
            <a:r>
              <a:rPr lang="en" sz="2100" b="0" i="0" u="none" strike="noStrike" cap="none">
                <a:solidFill>
                  <a:schemeClr val="dk1"/>
                </a:solidFill>
                <a:latin typeface="Calibri"/>
                <a:ea typeface="Calibri"/>
                <a:cs typeface="Calibri"/>
                <a:sym typeface="Calibri"/>
              </a:rPr>
              <a:t>(household) and </a:t>
            </a:r>
            <a:r>
              <a:rPr lang="en" sz="2100" b="1" i="0" u="none" strike="noStrike" cap="none">
                <a:solidFill>
                  <a:schemeClr val="dk1"/>
                </a:solidFill>
                <a:latin typeface="Calibri"/>
                <a:ea typeface="Calibri"/>
                <a:cs typeface="Calibri"/>
                <a:sym typeface="Calibri"/>
              </a:rPr>
              <a:t>summarized per each asset type</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800"/>
              </a:spcBef>
              <a:spcAft>
                <a:spcPts val="0"/>
              </a:spcAft>
              <a:buClr>
                <a:schemeClr val="dk1"/>
              </a:buClr>
              <a:buSzPct val="133848"/>
              <a:buFont typeface="Arial"/>
              <a:buNone/>
            </a:pPr>
            <a:endParaRPr sz="2100" b="1" i="0" u="none" strike="noStrike" cap="none">
              <a:solidFill>
                <a:schemeClr val="dk1"/>
              </a:solidFill>
              <a:latin typeface="Calibri"/>
              <a:ea typeface="Calibri"/>
              <a:cs typeface="Calibri"/>
              <a:sym typeface="Calibri"/>
            </a:endParaRPr>
          </a:p>
          <a:p>
            <a:pPr marL="63500" marR="0" lvl="0" indent="0" algn="l" rtl="0">
              <a:lnSpc>
                <a:spcPct val="90000"/>
              </a:lnSpc>
              <a:spcBef>
                <a:spcPts val="800"/>
              </a:spcBef>
              <a:spcAft>
                <a:spcPts val="0"/>
              </a:spcAft>
              <a:buClr>
                <a:schemeClr val="dk1"/>
              </a:buClr>
              <a:buSzPct val="133848"/>
              <a:buFont typeface="Arial"/>
              <a:buNone/>
            </a:pPr>
            <a:r>
              <a:rPr lang="en" sz="2100" b="1" i="0" u="none" strike="noStrike" cap="none">
                <a:solidFill>
                  <a:schemeClr val="dk1"/>
                </a:solidFill>
                <a:latin typeface="Calibri"/>
                <a:ea typeface="Calibri"/>
                <a:cs typeface="Calibri"/>
                <a:sym typeface="Calibri"/>
              </a:rPr>
              <a:t>Socio-economic vulnerability – proposed extension/upgrade to be elaborated for the DesirMED with disaggregated socio-econimc data to household level</a:t>
            </a:r>
            <a:endParaRPr sz="1800" b="1" i="0" u="none" strike="noStrike" cap="none">
              <a:solidFill>
                <a:schemeClr val="dk1"/>
              </a:solidFill>
              <a:latin typeface="Calibri"/>
              <a:ea typeface="Calibri"/>
              <a:cs typeface="Calibri"/>
              <a:sym typeface="Calibri"/>
            </a:endParaRPr>
          </a:p>
        </p:txBody>
      </p:sp>
      <p:pic>
        <p:nvPicPr>
          <p:cNvPr id="383" name="Google Shape;383;p40"/>
          <p:cNvPicPr preferRelativeResize="0"/>
          <p:nvPr/>
        </p:nvPicPr>
        <p:blipFill rotWithShape="1">
          <a:blip r:embed="rId3">
            <a:alphaModFix/>
          </a:blip>
          <a:srcRect/>
          <a:stretch/>
        </p:blipFill>
        <p:spPr>
          <a:xfrm>
            <a:off x="7935848" y="2323425"/>
            <a:ext cx="3314537" cy="3452357"/>
          </a:xfrm>
          <a:prstGeom prst="rect">
            <a:avLst/>
          </a:prstGeom>
          <a:noFill/>
          <a:ln>
            <a:noFill/>
          </a:ln>
        </p:spPr>
      </p:pic>
      <p:pic>
        <p:nvPicPr>
          <p:cNvPr id="384" name="Google Shape;384;p40"/>
          <p:cNvPicPr preferRelativeResize="0"/>
          <p:nvPr/>
        </p:nvPicPr>
        <p:blipFill rotWithShape="1">
          <a:blip r:embed="rId4">
            <a:alphaModFix/>
          </a:blip>
          <a:srcRect/>
          <a:stretch/>
        </p:blipFill>
        <p:spPr>
          <a:xfrm>
            <a:off x="6763557" y="4842106"/>
            <a:ext cx="728763" cy="6900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solidFill>
                  <a:srgbClr val="2EB4A3"/>
                </a:solidFill>
              </a:rPr>
              <a:t>Large scale vulnerability analysis</a:t>
            </a:r>
            <a:endParaRPr/>
          </a:p>
        </p:txBody>
      </p:sp>
      <p:sp>
        <p:nvSpPr>
          <p:cNvPr id="390" name="Google Shape;390;p41"/>
          <p:cNvSpPr/>
          <p:nvPr/>
        </p:nvSpPr>
        <p:spPr>
          <a:xfrm>
            <a:off x="501317" y="1381464"/>
            <a:ext cx="52806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Physical vulnerability variables for each household/building</a:t>
            </a:r>
            <a:endParaRPr sz="1400" b="0" i="0" u="none" strike="noStrike" cap="none">
              <a:solidFill>
                <a:srgbClr val="000000"/>
              </a:solidFill>
              <a:latin typeface="Arial"/>
              <a:ea typeface="Arial"/>
              <a:cs typeface="Arial"/>
              <a:sym typeface="Arial"/>
            </a:endParaRPr>
          </a:p>
        </p:txBody>
      </p:sp>
      <p:sp>
        <p:nvSpPr>
          <p:cNvPr id="391" name="Google Shape;391;p41"/>
          <p:cNvSpPr/>
          <p:nvPr/>
        </p:nvSpPr>
        <p:spPr>
          <a:xfrm>
            <a:off x="1321830" y="5224383"/>
            <a:ext cx="764504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Socio-economic vulnerability variables for each household/building: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Census data (number of inhabitants, household income……)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Municipality data (use of buildings, interior area, etc – collected by the buildings and floors)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392" name="Google Shape;392;p41"/>
          <p:cNvSpPr/>
          <p:nvPr/>
        </p:nvSpPr>
        <p:spPr>
          <a:xfrm>
            <a:off x="593067" y="5118211"/>
            <a:ext cx="10069489" cy="1152128"/>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93" name="Google Shape;393;p41"/>
          <p:cNvPicPr preferRelativeResize="0"/>
          <p:nvPr/>
        </p:nvPicPr>
        <p:blipFill rotWithShape="1">
          <a:blip r:embed="rId3">
            <a:alphaModFix/>
          </a:blip>
          <a:srcRect/>
          <a:stretch/>
        </p:blipFill>
        <p:spPr>
          <a:xfrm>
            <a:off x="425421" y="4802167"/>
            <a:ext cx="728763" cy="690068"/>
          </a:xfrm>
          <a:prstGeom prst="rect">
            <a:avLst/>
          </a:prstGeom>
          <a:noFill/>
          <a:ln>
            <a:noFill/>
          </a:ln>
        </p:spPr>
      </p:pic>
      <p:pic>
        <p:nvPicPr>
          <p:cNvPr id="394" name="Google Shape;394;p41"/>
          <p:cNvPicPr preferRelativeResize="0"/>
          <p:nvPr/>
        </p:nvPicPr>
        <p:blipFill rotWithShape="1">
          <a:blip r:embed="rId4">
            <a:alphaModFix/>
          </a:blip>
          <a:srcRect/>
          <a:stretch/>
        </p:blipFill>
        <p:spPr>
          <a:xfrm>
            <a:off x="2484664" y="1863085"/>
            <a:ext cx="6350363" cy="2641820"/>
          </a:xfrm>
          <a:prstGeom prst="rect">
            <a:avLst/>
          </a:prstGeom>
          <a:noFill/>
          <a:ln>
            <a:noFill/>
          </a:ln>
        </p:spPr>
      </p:pic>
      <p:sp>
        <p:nvSpPr>
          <p:cNvPr id="395" name="Google Shape;395;p41"/>
          <p:cNvSpPr/>
          <p:nvPr/>
        </p:nvSpPr>
        <p:spPr>
          <a:xfrm>
            <a:off x="2484664" y="4277203"/>
            <a:ext cx="84799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Maps showing key geospatial parameters for each building in the study area: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imes New Roman"/>
                <a:ea typeface="Times New Roman"/>
                <a:cs typeface="Times New Roman"/>
                <a:sym typeface="Times New Roman"/>
              </a:rPr>
              <a:t>(</a:t>
            </a:r>
            <a:r>
              <a:rPr lang="en" sz="1400" b="1" i="0" u="none" strike="noStrike" cap="none">
                <a:solidFill>
                  <a:srgbClr val="000000"/>
                </a:solidFill>
                <a:latin typeface="Times New Roman"/>
                <a:ea typeface="Times New Roman"/>
                <a:cs typeface="Times New Roman"/>
                <a:sym typeface="Times New Roman"/>
              </a:rPr>
              <a:t>a</a:t>
            </a:r>
            <a:r>
              <a:rPr lang="en" sz="1400" b="0" i="0" u="none" strike="noStrike" cap="none">
                <a:solidFill>
                  <a:srgbClr val="000000"/>
                </a:solidFill>
                <a:latin typeface="Times New Roman"/>
                <a:ea typeface="Times New Roman"/>
                <a:cs typeface="Times New Roman"/>
                <a:sym typeface="Times New Roman"/>
              </a:rPr>
              <a:t>) Building footprint area; (</a:t>
            </a:r>
            <a:r>
              <a:rPr lang="en" sz="1400" b="1" i="0" u="none" strike="noStrike" cap="none">
                <a:solidFill>
                  <a:srgbClr val="000000"/>
                </a:solidFill>
                <a:latin typeface="Times New Roman"/>
                <a:ea typeface="Times New Roman"/>
                <a:cs typeface="Times New Roman"/>
                <a:sym typeface="Times New Roman"/>
              </a:rPr>
              <a:t>b</a:t>
            </a:r>
            <a:r>
              <a:rPr lang="en" sz="1400" b="0" i="0" u="none" strike="noStrike" cap="none">
                <a:solidFill>
                  <a:srgbClr val="000000"/>
                </a:solidFill>
                <a:latin typeface="Times New Roman"/>
                <a:ea typeface="Times New Roman"/>
                <a:cs typeface="Times New Roman"/>
                <a:sym typeface="Times New Roman"/>
              </a:rPr>
              <a:t>) Elevation above the sea level; (</a:t>
            </a:r>
            <a:r>
              <a:rPr lang="en" sz="1400" b="1" i="0" u="none" strike="noStrike" cap="none">
                <a:solidFill>
                  <a:srgbClr val="000000"/>
                </a:solidFill>
                <a:latin typeface="Times New Roman"/>
                <a:ea typeface="Times New Roman"/>
                <a:cs typeface="Times New Roman"/>
                <a:sym typeface="Times New Roman"/>
              </a:rPr>
              <a:t>c</a:t>
            </a:r>
            <a:r>
              <a:rPr lang="en" sz="1400" b="0" i="0" u="none" strike="noStrike" cap="none">
                <a:solidFill>
                  <a:srgbClr val="000000"/>
                </a:solidFill>
                <a:latin typeface="Times New Roman"/>
                <a:ea typeface="Times New Roman"/>
                <a:cs typeface="Times New Roman"/>
                <a:sym typeface="Times New Roman"/>
              </a:rPr>
              <a:t>) Distance to coastline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a:solidFill>
                  <a:srgbClr val="2EB4A3"/>
                </a:solidFill>
              </a:rPr>
              <a:t>Large scale vulnerability analysis</a:t>
            </a:r>
            <a:endParaRPr/>
          </a:p>
        </p:txBody>
      </p:sp>
      <p:sp>
        <p:nvSpPr>
          <p:cNvPr id="401" name="Google Shape;401;p8"/>
          <p:cNvSpPr txBox="1"/>
          <p:nvPr/>
        </p:nvSpPr>
        <p:spPr>
          <a:xfrm>
            <a:off x="514350" y="1325104"/>
            <a:ext cx="7045779" cy="720077"/>
          </a:xfrm>
          <a:prstGeom prst="rect">
            <a:avLst/>
          </a:prstGeom>
          <a:noFill/>
          <a:ln>
            <a:noFill/>
          </a:ln>
        </p:spPr>
        <p:txBody>
          <a:bodyPr spcFirstLastPara="1" wrap="square" lIns="91425" tIns="91425" rIns="91425" bIns="91425" anchor="ctr" anchorCtr="0">
            <a:normAutofit fontScale="40000" lnSpcReduction="20000"/>
          </a:bodyPr>
          <a:lstStyle/>
          <a:p>
            <a:pPr marL="0" marR="0" lvl="0" indent="0" algn="l" rtl="0">
              <a:lnSpc>
                <a:spcPct val="90000"/>
              </a:lnSpc>
              <a:spcBef>
                <a:spcPts val="0"/>
              </a:spcBef>
              <a:spcAft>
                <a:spcPts val="0"/>
              </a:spcAft>
              <a:buClr>
                <a:schemeClr val="dk1"/>
              </a:buClr>
              <a:buSzPct val="150000"/>
              <a:buFont typeface="Calibri"/>
              <a:buNone/>
            </a:pPr>
            <a:br>
              <a:rPr lang="en" sz="4000" b="1" i="0" u="none" strike="noStrike" cap="none">
                <a:solidFill>
                  <a:schemeClr val="dk1"/>
                </a:solidFill>
                <a:latin typeface="Calibri"/>
                <a:ea typeface="Calibri"/>
                <a:cs typeface="Calibri"/>
                <a:sym typeface="Calibri"/>
              </a:rPr>
            </a:br>
            <a:r>
              <a:rPr lang="en" sz="5100" b="1" i="0" u="none" strike="noStrike" cap="none">
                <a:solidFill>
                  <a:schemeClr val="dk1"/>
                </a:solidFill>
                <a:latin typeface="Calibri"/>
                <a:ea typeface="Calibri"/>
                <a:cs typeface="Calibri"/>
                <a:sym typeface="Calibri"/>
              </a:rPr>
              <a:t>Socio-economic variables for large scale analysis – main issues</a:t>
            </a:r>
            <a:endParaRPr sz="5100" b="1" i="0" u="none" strike="noStrike" cap="none">
              <a:solidFill>
                <a:schemeClr val="dk1"/>
              </a:solidFill>
              <a:latin typeface="Calibri"/>
              <a:ea typeface="Calibri"/>
              <a:cs typeface="Calibri"/>
              <a:sym typeface="Calibri"/>
            </a:endParaRPr>
          </a:p>
        </p:txBody>
      </p:sp>
      <p:sp>
        <p:nvSpPr>
          <p:cNvPr id="402" name="Google Shape;402;p8"/>
          <p:cNvSpPr txBox="1"/>
          <p:nvPr/>
        </p:nvSpPr>
        <p:spPr>
          <a:xfrm>
            <a:off x="514349" y="1986558"/>
            <a:ext cx="7176407" cy="4392487"/>
          </a:xfrm>
          <a:prstGeom prst="rect">
            <a:avLst/>
          </a:prstGeom>
          <a:noFill/>
          <a:ln>
            <a:noFill/>
          </a:ln>
        </p:spPr>
        <p:txBody>
          <a:bodyPr spcFirstLastPara="1" wrap="square" lIns="91425" tIns="91425" rIns="91425" bIns="91425" anchor="t" anchorCtr="0">
            <a:normAutofit/>
          </a:bodyPr>
          <a:lstStyle/>
          <a:p>
            <a:pPr marL="0" marR="0" lvl="0" indent="0" algn="l" rtl="0">
              <a:lnSpc>
                <a:spcPct val="90000"/>
              </a:lnSpc>
              <a:spcBef>
                <a:spcPts val="800"/>
              </a:spcBef>
              <a:spcAft>
                <a:spcPts val="0"/>
              </a:spcAft>
              <a:buClr>
                <a:schemeClr val="dk1"/>
              </a:buClr>
              <a:buSzPts val="2600"/>
              <a:buFont typeface="Arial"/>
              <a:buNone/>
            </a:pPr>
            <a:endParaRPr sz="1800" b="0" i="0" u="none" strike="noStrike" cap="none">
              <a:solidFill>
                <a:schemeClr val="dk1"/>
              </a:solidFill>
              <a:latin typeface="Calibri"/>
              <a:ea typeface="Calibri"/>
              <a:cs typeface="Calibri"/>
              <a:sym typeface="Calibri"/>
            </a:endParaRPr>
          </a:p>
          <a:p>
            <a:pPr marL="457200" marR="0" lvl="0" indent="-393700" algn="l" rtl="0">
              <a:lnSpc>
                <a:spcPct val="90000"/>
              </a:lnSpc>
              <a:spcBef>
                <a:spcPts val="800"/>
              </a:spcBef>
              <a:spcAft>
                <a:spcPts val="0"/>
              </a:spcAft>
              <a:buClr>
                <a:schemeClr val="dk1"/>
              </a:buClr>
              <a:buSzPts val="2600"/>
              <a:buFont typeface="Arial"/>
              <a:buChar char="▸"/>
            </a:pPr>
            <a:r>
              <a:rPr lang="en" sz="1900" b="0" i="0" u="none" strike="noStrike" cap="none">
                <a:solidFill>
                  <a:schemeClr val="dk1"/>
                </a:solidFill>
                <a:latin typeface="Calibri"/>
                <a:ea typeface="Calibri"/>
                <a:cs typeface="Calibri"/>
                <a:sym typeface="Calibri"/>
              </a:rPr>
              <a:t>? developed social vulnerability methods – </a:t>
            </a:r>
            <a:r>
              <a:rPr lang="en" sz="1900" b="1" i="0" u="none" strike="noStrike" cap="none">
                <a:solidFill>
                  <a:schemeClr val="dk1"/>
                </a:solidFill>
                <a:latin typeface="Calibri"/>
                <a:ea typeface="Calibri"/>
                <a:cs typeface="Calibri"/>
                <a:sym typeface="Calibri"/>
              </a:rPr>
              <a:t>as analytical background for the risk profiling/CCA plans</a:t>
            </a:r>
            <a:endParaRPr sz="1400" b="0" i="0" u="none" strike="noStrike" cap="none">
              <a:solidFill>
                <a:srgbClr val="000000"/>
              </a:solidFill>
              <a:latin typeface="Arial"/>
              <a:ea typeface="Arial"/>
              <a:cs typeface="Arial"/>
              <a:sym typeface="Arial"/>
            </a:endParaRPr>
          </a:p>
          <a:p>
            <a:pPr marL="457200" marR="0" lvl="0" indent="-393700" algn="l" rtl="0">
              <a:lnSpc>
                <a:spcPct val="90000"/>
              </a:lnSpc>
              <a:spcBef>
                <a:spcPts val="800"/>
              </a:spcBef>
              <a:spcAft>
                <a:spcPts val="0"/>
              </a:spcAft>
              <a:buClr>
                <a:schemeClr val="dk1"/>
              </a:buClr>
              <a:buSzPts val="2600"/>
              <a:buFont typeface="Arial"/>
              <a:buChar char="▸"/>
            </a:pPr>
            <a:r>
              <a:rPr lang="en" sz="1900" b="0" i="0" u="none" strike="noStrike" cap="none">
                <a:solidFill>
                  <a:schemeClr val="dk1"/>
                </a:solidFill>
                <a:latin typeface="Calibri"/>
                <a:ea typeface="Calibri"/>
                <a:cs typeface="Calibri"/>
                <a:sym typeface="Calibri"/>
              </a:rPr>
              <a:t>? define socio-economic data required for the analysis</a:t>
            </a:r>
            <a:endParaRPr sz="1400" b="0" i="0" u="none" strike="noStrike" cap="none">
              <a:solidFill>
                <a:srgbClr val="000000"/>
              </a:solidFill>
              <a:latin typeface="Arial"/>
              <a:ea typeface="Arial"/>
              <a:cs typeface="Arial"/>
              <a:sym typeface="Arial"/>
            </a:endParaRPr>
          </a:p>
          <a:p>
            <a:pPr marL="457200" marR="0" lvl="0" indent="-393700" algn="l" rtl="0">
              <a:lnSpc>
                <a:spcPct val="90000"/>
              </a:lnSpc>
              <a:spcBef>
                <a:spcPts val="800"/>
              </a:spcBef>
              <a:spcAft>
                <a:spcPts val="0"/>
              </a:spcAft>
              <a:buClr>
                <a:schemeClr val="dk1"/>
              </a:buClr>
              <a:buSzPts val="2600"/>
              <a:buFont typeface="Arial"/>
              <a:buChar char="▸"/>
            </a:pPr>
            <a:r>
              <a:rPr lang="en" sz="1900" b="0" i="0" u="none" strike="noStrike" cap="none">
                <a:solidFill>
                  <a:schemeClr val="dk1"/>
                </a:solidFill>
                <a:latin typeface="Calibri"/>
                <a:ea typeface="Calibri"/>
                <a:cs typeface="Calibri"/>
                <a:sym typeface="Calibri"/>
              </a:rPr>
              <a:t>? identify sources of the required socio-economic data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900" b="0" i="0" u="none" strike="noStrike" cap="none">
                <a:solidFill>
                  <a:schemeClr val="dk1"/>
                </a:solidFill>
                <a:latin typeface="Calibri"/>
                <a:ea typeface="Calibri"/>
                <a:cs typeface="Calibri"/>
                <a:sym typeface="Calibri"/>
              </a:rPr>
              <a:t>(e.g. study of data sets included in the European Open Data Initiative)</a:t>
            </a:r>
            <a:endParaRPr sz="1400" b="0" i="0" u="none" strike="noStrike" cap="none">
              <a:solidFill>
                <a:srgbClr val="000000"/>
              </a:solidFill>
              <a:latin typeface="Arial"/>
              <a:ea typeface="Arial"/>
              <a:cs typeface="Arial"/>
              <a:sym typeface="Arial"/>
            </a:endParaRPr>
          </a:p>
          <a:p>
            <a:pPr marL="457200" marR="0" lvl="0" indent="-393700" algn="l" rtl="0">
              <a:lnSpc>
                <a:spcPct val="90000"/>
              </a:lnSpc>
              <a:spcBef>
                <a:spcPts val="800"/>
              </a:spcBef>
              <a:spcAft>
                <a:spcPts val="0"/>
              </a:spcAft>
              <a:buClr>
                <a:schemeClr val="dk1"/>
              </a:buClr>
              <a:buSzPts val="2600"/>
              <a:buFont typeface="Arial"/>
              <a:buChar char="▸"/>
            </a:pPr>
            <a:r>
              <a:rPr lang="en" sz="1900" b="0" i="0" u="none" strike="noStrike" cap="none">
                <a:solidFill>
                  <a:schemeClr val="dk1"/>
                </a:solidFill>
                <a:latin typeface="Calibri"/>
                <a:ea typeface="Calibri"/>
                <a:cs typeface="Calibri"/>
                <a:sym typeface="Calibri"/>
              </a:rPr>
              <a:t>? propose and test disaggregation techniques to household level </a:t>
            </a:r>
            <a:endParaRPr sz="1400" b="0" i="0" u="none" strike="noStrike" cap="none">
              <a:solidFill>
                <a:srgbClr val="000000"/>
              </a:solidFill>
              <a:latin typeface="Arial"/>
              <a:ea typeface="Arial"/>
              <a:cs typeface="Arial"/>
              <a:sym typeface="Arial"/>
            </a:endParaRPr>
          </a:p>
          <a:p>
            <a:pPr marL="63500" marR="0" lvl="0" indent="0" algn="l" rtl="0">
              <a:lnSpc>
                <a:spcPct val="90000"/>
              </a:lnSpc>
              <a:spcBef>
                <a:spcPts val="800"/>
              </a:spcBef>
              <a:spcAft>
                <a:spcPts val="0"/>
              </a:spcAft>
              <a:buClr>
                <a:schemeClr val="dk1"/>
              </a:buClr>
              <a:buSzPts val="2600"/>
              <a:buFont typeface="Arial"/>
              <a:buNone/>
            </a:pPr>
            <a:r>
              <a:rPr lang="en" sz="1900" b="0" i="0" u="none" strike="noStrike" cap="none">
                <a:solidFill>
                  <a:schemeClr val="dk1"/>
                </a:solidFill>
                <a:latin typeface="Calibri"/>
                <a:ea typeface="Calibri"/>
                <a:cs typeface="Calibri"/>
                <a:sym typeface="Calibri"/>
              </a:rPr>
              <a:t>(e.g. number of inhabitants is divided into households depending on the floor plan of the buildings used for permanent residence - additional data sources needed, 3D models of buildings and purpose by the floor; use of official registers etc) </a:t>
            </a:r>
            <a:endParaRPr sz="19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800"/>
              </a:spcBef>
              <a:spcAft>
                <a:spcPts val="0"/>
              </a:spcAft>
              <a:buClr>
                <a:schemeClr val="dk1"/>
              </a:buClr>
              <a:buSzPts val="2600"/>
              <a:buFont typeface="Arial"/>
              <a:buNone/>
            </a:pPr>
            <a:endParaRPr sz="1800" b="0" i="0" u="none" strike="noStrike" cap="none">
              <a:solidFill>
                <a:schemeClr val="dk1"/>
              </a:solidFill>
              <a:latin typeface="Calibri"/>
              <a:ea typeface="Calibri"/>
              <a:cs typeface="Calibri"/>
              <a:sym typeface="Calibri"/>
            </a:endParaRPr>
          </a:p>
          <a:p>
            <a:pPr marL="457200" marR="0" lvl="0" indent="-228600" algn="l" rtl="0">
              <a:lnSpc>
                <a:spcPct val="90000"/>
              </a:lnSpc>
              <a:spcBef>
                <a:spcPts val="800"/>
              </a:spcBef>
              <a:spcAft>
                <a:spcPts val="0"/>
              </a:spcAft>
              <a:buClr>
                <a:schemeClr val="dk1"/>
              </a:buClr>
              <a:buSzPts val="2600"/>
              <a:buFont typeface="Arial"/>
              <a:buNone/>
            </a:pPr>
            <a:endParaRPr sz="1800" b="1" i="0" u="none" strike="noStrike" cap="none">
              <a:solidFill>
                <a:schemeClr val="dk1"/>
              </a:solidFill>
              <a:latin typeface="Calibri"/>
              <a:ea typeface="Calibri"/>
              <a:cs typeface="Calibri"/>
              <a:sym typeface="Calibri"/>
            </a:endParaRPr>
          </a:p>
        </p:txBody>
      </p:sp>
      <p:pic>
        <p:nvPicPr>
          <p:cNvPr id="403" name="Google Shape;403;p8"/>
          <p:cNvPicPr preferRelativeResize="0"/>
          <p:nvPr/>
        </p:nvPicPr>
        <p:blipFill rotWithShape="1">
          <a:blip r:embed="rId3">
            <a:alphaModFix/>
          </a:blip>
          <a:srcRect l="34124" t="1145" r="34441" b="17553"/>
          <a:stretch/>
        </p:blipFill>
        <p:spPr>
          <a:xfrm>
            <a:off x="8016011" y="1890059"/>
            <a:ext cx="3024334" cy="3888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
          <p:cNvSpPr txBox="1"/>
          <p:nvPr/>
        </p:nvSpPr>
        <p:spPr>
          <a:xfrm>
            <a:off x="1489261" y="350065"/>
            <a:ext cx="1090167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 sz="4400" b="1" i="0" u="none" strike="noStrike" cap="none">
                <a:solidFill>
                  <a:srgbClr val="0F3969"/>
                </a:solidFill>
                <a:latin typeface="Calibri"/>
                <a:ea typeface="Calibri"/>
                <a:cs typeface="Calibri"/>
                <a:sym typeface="Calibri"/>
              </a:rPr>
              <a:t>Agenda</a:t>
            </a:r>
            <a:endParaRPr sz="4400" b="1" i="0" u="none" strike="noStrike" cap="none">
              <a:solidFill>
                <a:srgbClr val="0F3969"/>
              </a:solidFill>
              <a:latin typeface="Calibri"/>
              <a:ea typeface="Calibri"/>
              <a:cs typeface="Calibri"/>
              <a:sym typeface="Calibri"/>
            </a:endParaRPr>
          </a:p>
        </p:txBody>
      </p:sp>
      <p:sp>
        <p:nvSpPr>
          <p:cNvPr id="155" name="Google Shape;155;p3"/>
          <p:cNvSpPr txBox="1"/>
          <p:nvPr/>
        </p:nvSpPr>
        <p:spPr>
          <a:xfrm>
            <a:off x="726864" y="1216482"/>
            <a:ext cx="10897431" cy="378565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Recap WP4 and Task 4.2: DR and RR risk profiles (M01-M36) – 3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Round table introduction, focus on technical skills and contribution – 5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Risk profiling in DR4: Split-Dalmatia County – 20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Metadata collection and Data availability – 5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Storymaps in ArcGIS for DR4 – 15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WebGIS brainstorm – 5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Who do what – 5 mins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 sz="2400" b="0" i="0" u="none" strike="noStrike" cap="none">
                <a:solidFill>
                  <a:srgbClr val="0D0D0D"/>
                </a:solidFill>
                <a:latin typeface="Arial"/>
                <a:ea typeface="Arial"/>
                <a:cs typeface="Arial"/>
                <a:sym typeface="Arial"/>
              </a:rPr>
              <a:t>Others – 2 mins</a:t>
            </a:r>
            <a:endParaRPr sz="14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Risk profiling in DR4</a:t>
            </a:r>
            <a:endParaRPr/>
          </a:p>
        </p:txBody>
      </p:sp>
      <p:graphicFrame>
        <p:nvGraphicFramePr>
          <p:cNvPr id="409" name="Google Shape;409;p42"/>
          <p:cNvGraphicFramePr/>
          <p:nvPr/>
        </p:nvGraphicFramePr>
        <p:xfrm>
          <a:off x="442191" y="1203960"/>
          <a:ext cx="3000000" cy="3000000"/>
        </p:xfrm>
        <a:graphic>
          <a:graphicData uri="http://schemas.openxmlformats.org/drawingml/2006/table">
            <a:tbl>
              <a:tblPr firstRow="1" bandRow="1">
                <a:noFill/>
                <a:tableStyleId>{E19FA665-D9E1-446E-BB45-593464FA3DA5}</a:tableStyleId>
              </a:tblPr>
              <a:tblGrid>
                <a:gridCol w="1774550">
                  <a:extLst>
                    <a:ext uri="{9D8B030D-6E8A-4147-A177-3AD203B41FA5}">
                      <a16:colId xmlns:a16="http://schemas.microsoft.com/office/drawing/2014/main" val="20000"/>
                    </a:ext>
                  </a:extLst>
                </a:gridCol>
                <a:gridCol w="3962350">
                  <a:extLst>
                    <a:ext uri="{9D8B030D-6E8A-4147-A177-3AD203B41FA5}">
                      <a16:colId xmlns:a16="http://schemas.microsoft.com/office/drawing/2014/main" val="20001"/>
                    </a:ext>
                  </a:extLst>
                </a:gridCol>
                <a:gridCol w="2496850">
                  <a:extLst>
                    <a:ext uri="{9D8B030D-6E8A-4147-A177-3AD203B41FA5}">
                      <a16:colId xmlns:a16="http://schemas.microsoft.com/office/drawing/2014/main" val="20002"/>
                    </a:ext>
                  </a:extLst>
                </a:gridCol>
                <a:gridCol w="1398650">
                  <a:extLst>
                    <a:ext uri="{9D8B030D-6E8A-4147-A177-3AD203B41FA5}">
                      <a16:colId xmlns:a16="http://schemas.microsoft.com/office/drawing/2014/main" val="20003"/>
                    </a:ext>
                  </a:extLst>
                </a:gridCol>
                <a:gridCol w="1926900">
                  <a:extLst>
                    <a:ext uri="{9D8B030D-6E8A-4147-A177-3AD203B41FA5}">
                      <a16:colId xmlns:a16="http://schemas.microsoft.com/office/drawing/2014/main" val="20004"/>
                    </a:ext>
                  </a:extLst>
                </a:gridCol>
              </a:tblGrid>
              <a:tr h="6981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Action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Description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Timeline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Lead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Contributors</a:t>
                      </a:r>
                      <a:endParaRPr sz="1400" u="none" strike="noStrike" cap="none"/>
                    </a:p>
                  </a:txBody>
                  <a:tcPr marL="91450" marR="91450" marT="45725" marB="45725"/>
                </a:tc>
                <a:extLst>
                  <a:ext uri="{0D108BD9-81ED-4DB2-BD59-A6C34878D82A}">
                    <a16:rowId xmlns:a16="http://schemas.microsoft.com/office/drawing/2014/main" val="10000"/>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Data collection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Various data describing natural resources, built environment and socio-economic context (all georeferenced) - open source global data, national and local data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Starting in September 2024 (baseline data).</a:t>
                      </a:r>
                      <a:endParaRPr/>
                    </a:p>
                    <a:p>
                      <a:pPr marL="0" marR="0" lvl="0" indent="0" algn="l" rtl="0">
                        <a:lnSpc>
                          <a:spcPct val="100000"/>
                        </a:lnSpc>
                        <a:spcBef>
                          <a:spcPts val="0"/>
                        </a:spcBef>
                        <a:spcAft>
                          <a:spcPts val="0"/>
                        </a:spcAft>
                        <a:buClr>
                          <a:srgbClr val="000000"/>
                        </a:buClr>
                        <a:buSzPts val="1400"/>
                        <a:buFont typeface="Arial"/>
                        <a:buNone/>
                      </a:pPr>
                      <a:r>
                        <a:rPr lang="en"/>
                        <a:t>Data will be continuously updated in parallel with the development of risk profiling models.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UNIST-FGAG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CMCC,</a:t>
                      </a:r>
                      <a:endParaRPr/>
                    </a:p>
                    <a:p>
                      <a:pPr marL="0" marR="0" lvl="0" indent="0" algn="l" rtl="0">
                        <a:lnSpc>
                          <a:spcPct val="100000"/>
                        </a:lnSpc>
                        <a:spcBef>
                          <a:spcPts val="0"/>
                        </a:spcBef>
                        <a:spcAft>
                          <a:spcPts val="0"/>
                        </a:spcAft>
                        <a:buClr>
                          <a:srgbClr val="000000"/>
                        </a:buClr>
                        <a:buSzPts val="1400"/>
                        <a:buFont typeface="Arial"/>
                        <a:buNone/>
                      </a:pPr>
                      <a:r>
                        <a:rPr lang="en"/>
                        <a:t>SDC, PAP/RAC, SUNCE</a:t>
                      </a:r>
                      <a:endParaRPr/>
                    </a:p>
                  </a:txBody>
                  <a:tcPr marL="91450" marR="91450" marT="45725" marB="45725"/>
                </a:tc>
                <a:extLst>
                  <a:ext uri="{0D108BD9-81ED-4DB2-BD59-A6C34878D82A}">
                    <a16:rowId xmlns:a16="http://schemas.microsoft.com/office/drawing/2014/main" val="10001"/>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Conceptual model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Identifying main hazards, assets and their sensitivities, adaptive capacities (including future proposed NbSs) (input from WP1 (visions), WP2 (Nb Solutions portfolio), WP4 T4.1 (key landscape features), WP5 (governance models, legislation framework, stakeholders perspectives). Model will be in large scale / household level enabling detailed risk profiling including socio-economic vulnerability as well as physical vulnerability.</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Starting in November 2024 (draft model).</a:t>
                      </a:r>
                      <a:endParaRPr/>
                    </a:p>
                    <a:p>
                      <a:pPr marL="0" lvl="0" indent="0" algn="l" rtl="0">
                        <a:spcBef>
                          <a:spcPts val="0"/>
                        </a:spcBef>
                        <a:spcAft>
                          <a:spcPts val="0"/>
                        </a:spcAft>
                        <a:buClr>
                          <a:schemeClr val="dk1"/>
                        </a:buClr>
                        <a:buSzPts val="1400"/>
                        <a:buFont typeface="Arial"/>
                        <a:buNone/>
                      </a:pPr>
                      <a:r>
                        <a:rPr lang="en"/>
                        <a:t>Model will be continuously updated in parallel with the development of knowledge from WP1, WP2, T4.1 and WP5.</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UNIST-FGAG</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CMCC,</a:t>
                      </a:r>
                      <a:endParaRPr/>
                    </a:p>
                    <a:p>
                      <a:pPr marL="0" lvl="0" indent="0" algn="l" rtl="0">
                        <a:spcBef>
                          <a:spcPts val="0"/>
                        </a:spcBef>
                        <a:spcAft>
                          <a:spcPts val="0"/>
                        </a:spcAft>
                        <a:buClr>
                          <a:schemeClr val="dk1"/>
                        </a:buClr>
                        <a:buSzPts val="1400"/>
                        <a:buFont typeface="Arial"/>
                        <a:buNone/>
                      </a:pPr>
                      <a:r>
                        <a:rPr lang="en"/>
                        <a:t>SDC, PAP/RAC, SUNCE</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extLst>
                  <a:ext uri="{0D108BD9-81ED-4DB2-BD59-A6C34878D82A}">
                    <a16:rowId xmlns:a16="http://schemas.microsoft.com/office/drawing/2014/main" val="10002"/>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Baseline model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Encompassing present situation in the region.</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Starting in November 2024 (draft model).</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UNIST-FGAG</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CMCC,</a:t>
                      </a:r>
                      <a:endParaRPr/>
                    </a:p>
                    <a:p>
                      <a:pPr marL="0" lvl="0" indent="0" algn="l" rtl="0">
                        <a:spcBef>
                          <a:spcPts val="0"/>
                        </a:spcBef>
                        <a:spcAft>
                          <a:spcPts val="0"/>
                        </a:spcAft>
                        <a:buClr>
                          <a:schemeClr val="dk1"/>
                        </a:buClr>
                        <a:buSzPts val="1400"/>
                        <a:buFont typeface="Arial"/>
                        <a:buNone/>
                      </a:pPr>
                      <a:r>
                        <a:rPr lang="en"/>
                        <a:t>SDC, PAP/RAC, SUNCE</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extLst>
                  <a:ext uri="{0D108BD9-81ED-4DB2-BD59-A6C34878D82A}">
                    <a16:rowId xmlns:a16="http://schemas.microsoft.com/office/drawing/2014/main" val="10003"/>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Scenario analysis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Envisioning future in the region - based on developed adaptive pathways.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UNIST-FGAG</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CMCC,</a:t>
                      </a:r>
                      <a:endParaRPr/>
                    </a:p>
                    <a:p>
                      <a:pPr marL="0" lvl="0" indent="0" algn="l" rtl="0">
                        <a:spcBef>
                          <a:spcPts val="0"/>
                        </a:spcBef>
                        <a:spcAft>
                          <a:spcPts val="0"/>
                        </a:spcAft>
                        <a:buClr>
                          <a:schemeClr val="dk1"/>
                        </a:buClr>
                        <a:buSzPts val="1400"/>
                        <a:buFont typeface="Arial"/>
                        <a:buNone/>
                      </a:pPr>
                      <a:r>
                        <a:rPr lang="en"/>
                        <a:t>SDC, PAP/RAC, SUNCE</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extLst>
                  <a:ext uri="{0D108BD9-81ED-4DB2-BD59-A6C34878D82A}">
                    <a16:rowId xmlns:a16="http://schemas.microsoft.com/office/drawing/2014/main" val="10004"/>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Contribution to ArcGIS storymaps for DR4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Selected elements from the Risk profiling model will be visualized through the texts, pictures, photos and maps - forming story telling maps aiming at powering communication with stakeholders</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Starting in September 2024 (draft model end of September - based on baseline data).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UNIST-FGAG</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CMCC,</a:t>
                      </a:r>
                      <a:endParaRPr/>
                    </a:p>
                    <a:p>
                      <a:pPr marL="0" lvl="0" indent="0" algn="l" rtl="0">
                        <a:spcBef>
                          <a:spcPts val="0"/>
                        </a:spcBef>
                        <a:spcAft>
                          <a:spcPts val="0"/>
                        </a:spcAft>
                        <a:buClr>
                          <a:schemeClr val="dk1"/>
                        </a:buClr>
                        <a:buSzPts val="1400"/>
                        <a:buFont typeface="Arial"/>
                        <a:buNone/>
                      </a:pPr>
                      <a:r>
                        <a:rPr lang="en"/>
                        <a:t>SDC, PAP/RAC, SUNCE</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extLst>
                  <a:ext uri="{0D108BD9-81ED-4DB2-BD59-A6C34878D82A}">
                    <a16:rowId xmlns:a16="http://schemas.microsoft.com/office/drawing/2014/main" val="10005"/>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Contribution to Web-GIS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Selected elements from the Risk profiling model will be stored as GIS layers and scenarios of adaptive pathways visualized as thematic maps. Up to the previous steps (optionally - now as an idea), Web-GIS could include interactive module for “what-if” scenarios enabling creation of new adaptive pathways based on user input. </a:t>
                      </a:r>
                      <a:endParaRPr/>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Starting in September 2024 (draft model end of September - based on baseline data).</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a:t>UNIST-FGAG</a:t>
                      </a:r>
                      <a:endParaRPr sz="14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a:t>CMCC,</a:t>
                      </a:r>
                      <a:endParaRPr/>
                    </a:p>
                    <a:p>
                      <a:pPr marL="0" lvl="0" indent="0" algn="l" rtl="0">
                        <a:spcBef>
                          <a:spcPts val="0"/>
                        </a:spcBef>
                        <a:spcAft>
                          <a:spcPts val="0"/>
                        </a:spcAft>
                        <a:buClr>
                          <a:schemeClr val="dk1"/>
                        </a:buClr>
                        <a:buSzPts val="1400"/>
                        <a:buFont typeface="Arial"/>
                        <a:buNone/>
                      </a:pPr>
                      <a:r>
                        <a:rPr lang="en"/>
                        <a:t>SDC, PAP/RAC, SUNCE</a:t>
                      </a:r>
                      <a:endParaRPr/>
                    </a:p>
                    <a:p>
                      <a:pPr marL="0" marR="0" lvl="0" indent="0" algn="l" rtl="0">
                        <a:lnSpc>
                          <a:spcPct val="100000"/>
                        </a:lnSpc>
                        <a:spcBef>
                          <a:spcPts val="0"/>
                        </a:spcBef>
                        <a:spcAft>
                          <a:spcPts val="0"/>
                        </a:spcAft>
                        <a:buClr>
                          <a:srgbClr val="000000"/>
                        </a:buClr>
                        <a:buSzPts val="1400"/>
                        <a:buFont typeface="Arial"/>
                        <a:buNone/>
                      </a:pPr>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43"/>
          <p:cNvSpPr txBox="1">
            <a:spLocks noGrp="1"/>
          </p:cNvSpPr>
          <p:nvPr>
            <p:ph type="body" idx="1"/>
          </p:nvPr>
        </p:nvSpPr>
        <p:spPr>
          <a:xfrm>
            <a:off x="2913526" y="1569027"/>
            <a:ext cx="6528600" cy="184175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Metadata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&amp;</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Data</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4"/>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4.2: Risk profiling in DRs </a:t>
            </a:r>
            <a:endParaRPr/>
          </a:p>
        </p:txBody>
      </p:sp>
      <p:pic>
        <p:nvPicPr>
          <p:cNvPr id="421" name="Google Shape;421;p44"/>
          <p:cNvPicPr preferRelativeResize="0"/>
          <p:nvPr/>
        </p:nvPicPr>
        <p:blipFill rotWithShape="1">
          <a:blip r:embed="rId3">
            <a:alphaModFix/>
          </a:blip>
          <a:srcRect/>
          <a:stretch/>
        </p:blipFill>
        <p:spPr>
          <a:xfrm>
            <a:off x="4289809" y="956732"/>
            <a:ext cx="2852864" cy="2114499"/>
          </a:xfrm>
          <a:prstGeom prst="rect">
            <a:avLst/>
          </a:prstGeom>
          <a:noFill/>
          <a:ln>
            <a:noFill/>
          </a:ln>
        </p:spPr>
      </p:pic>
      <p:pic>
        <p:nvPicPr>
          <p:cNvPr id="422" name="Google Shape;422;p44"/>
          <p:cNvPicPr preferRelativeResize="0"/>
          <p:nvPr/>
        </p:nvPicPr>
        <p:blipFill rotWithShape="1">
          <a:blip r:embed="rId4">
            <a:alphaModFix/>
          </a:blip>
          <a:srcRect/>
          <a:stretch/>
        </p:blipFill>
        <p:spPr>
          <a:xfrm>
            <a:off x="7142673" y="1809795"/>
            <a:ext cx="2926061" cy="2120215"/>
          </a:xfrm>
          <a:prstGeom prst="rect">
            <a:avLst/>
          </a:prstGeom>
          <a:noFill/>
          <a:ln>
            <a:noFill/>
          </a:ln>
        </p:spPr>
      </p:pic>
      <p:pic>
        <p:nvPicPr>
          <p:cNvPr id="423" name="Google Shape;423;p44" descr="Data collection - Free computer icons"/>
          <p:cNvPicPr preferRelativeResize="0"/>
          <p:nvPr/>
        </p:nvPicPr>
        <p:blipFill rotWithShape="1">
          <a:blip r:embed="rId5">
            <a:alphaModFix/>
          </a:blip>
          <a:srcRect/>
          <a:stretch/>
        </p:blipFill>
        <p:spPr>
          <a:xfrm>
            <a:off x="293085" y="2261773"/>
            <a:ext cx="2336975" cy="2336975"/>
          </a:xfrm>
          <a:prstGeom prst="rect">
            <a:avLst/>
          </a:prstGeom>
          <a:noFill/>
          <a:ln>
            <a:noFill/>
          </a:ln>
        </p:spPr>
      </p:pic>
      <p:sp>
        <p:nvSpPr>
          <p:cNvPr id="424" name="Google Shape;424;p44"/>
          <p:cNvSpPr txBox="1"/>
          <p:nvPr/>
        </p:nvSpPr>
        <p:spPr>
          <a:xfrm>
            <a:off x="293085" y="4741338"/>
            <a:ext cx="2168127" cy="38901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 sz="2000" b="1" i="0" u="none" strike="noStrike" cap="none">
                <a:solidFill>
                  <a:srgbClr val="FF0000"/>
                </a:solidFill>
                <a:latin typeface="Calibri"/>
                <a:ea typeface="Calibri"/>
                <a:cs typeface="Calibri"/>
                <a:sym typeface="Calibri"/>
              </a:rPr>
              <a:t>Meta data collection</a:t>
            </a:r>
            <a:endParaRPr sz="1400" b="0" i="0" u="none" strike="noStrike" cap="none">
              <a:solidFill>
                <a:srgbClr val="000000"/>
              </a:solidFill>
              <a:latin typeface="Arial"/>
              <a:ea typeface="Arial"/>
              <a:cs typeface="Arial"/>
              <a:sym typeface="Arial"/>
            </a:endParaRPr>
          </a:p>
        </p:txBody>
      </p:sp>
      <p:sp>
        <p:nvSpPr>
          <p:cNvPr id="425" name="Google Shape;425;p44"/>
          <p:cNvSpPr txBox="1"/>
          <p:nvPr/>
        </p:nvSpPr>
        <p:spPr>
          <a:xfrm>
            <a:off x="7392838" y="1169050"/>
            <a:ext cx="4799162"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Dashboarding</a:t>
            </a:r>
            <a:endParaRPr sz="1800" b="0" i="0" u="none" strike="noStrike" cap="none">
              <a:solidFill>
                <a:schemeClr val="dk1"/>
              </a:solidFill>
              <a:latin typeface="Calibri"/>
              <a:ea typeface="Calibri"/>
              <a:cs typeface="Calibri"/>
              <a:sym typeface="Calibri"/>
            </a:endParaRPr>
          </a:p>
        </p:txBody>
      </p:sp>
      <p:sp>
        <p:nvSpPr>
          <p:cNvPr id="426" name="Google Shape;426;p44"/>
          <p:cNvSpPr txBox="1"/>
          <p:nvPr/>
        </p:nvSpPr>
        <p:spPr>
          <a:xfrm>
            <a:off x="10439633" y="2261773"/>
            <a:ext cx="1752368"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Data sharing among regions</a:t>
            </a:r>
            <a:endParaRPr sz="1800" b="0" i="0" u="none" strike="noStrike" cap="none">
              <a:solidFill>
                <a:schemeClr val="dk1"/>
              </a:solidFill>
              <a:latin typeface="Calibri"/>
              <a:ea typeface="Calibri"/>
              <a:cs typeface="Calibri"/>
              <a:sym typeface="Calibri"/>
            </a:endParaRPr>
          </a:p>
        </p:txBody>
      </p:sp>
      <p:pic>
        <p:nvPicPr>
          <p:cNvPr id="427" name="Google Shape;427;p44" descr="Using Web GIS To Solve Complex Problems And Build The Apps, 60% OFF"/>
          <p:cNvPicPr preferRelativeResize="0"/>
          <p:nvPr/>
        </p:nvPicPr>
        <p:blipFill rotWithShape="1">
          <a:blip r:embed="rId6">
            <a:alphaModFix/>
          </a:blip>
          <a:srcRect/>
          <a:stretch/>
        </p:blipFill>
        <p:spPr>
          <a:xfrm>
            <a:off x="3823175" y="3428999"/>
            <a:ext cx="3319498" cy="2074686"/>
          </a:xfrm>
          <a:prstGeom prst="rect">
            <a:avLst/>
          </a:prstGeom>
          <a:noFill/>
          <a:ln>
            <a:noFill/>
          </a:ln>
        </p:spPr>
      </p:pic>
      <p:sp>
        <p:nvSpPr>
          <p:cNvPr id="428" name="Google Shape;428;p44"/>
          <p:cNvSpPr txBox="1"/>
          <p:nvPr/>
        </p:nvSpPr>
        <p:spPr>
          <a:xfrm>
            <a:off x="7040965" y="4087743"/>
            <a:ext cx="1752368"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Web-GIS</a:t>
            </a:r>
            <a:endParaRPr sz="1800" b="0" i="0" u="none" strike="noStrike" cap="none">
              <a:solidFill>
                <a:schemeClr val="dk1"/>
              </a:solidFill>
              <a:latin typeface="Calibri"/>
              <a:ea typeface="Calibri"/>
              <a:cs typeface="Calibri"/>
              <a:sym typeface="Calibri"/>
            </a:endParaRPr>
          </a:p>
        </p:txBody>
      </p:sp>
      <p:pic>
        <p:nvPicPr>
          <p:cNvPr id="429" name="Google Shape;429;p44"/>
          <p:cNvPicPr preferRelativeResize="0"/>
          <p:nvPr/>
        </p:nvPicPr>
        <p:blipFill rotWithShape="1">
          <a:blip r:embed="rId7">
            <a:alphaModFix/>
          </a:blip>
          <a:srcRect/>
          <a:stretch/>
        </p:blipFill>
        <p:spPr>
          <a:xfrm>
            <a:off x="6917663" y="4597487"/>
            <a:ext cx="2879782" cy="2787874"/>
          </a:xfrm>
          <a:prstGeom prst="rect">
            <a:avLst/>
          </a:prstGeom>
          <a:noFill/>
          <a:ln>
            <a:noFill/>
          </a:ln>
        </p:spPr>
      </p:pic>
      <p:sp>
        <p:nvSpPr>
          <p:cNvPr id="430" name="Google Shape;430;p44"/>
          <p:cNvSpPr txBox="1"/>
          <p:nvPr/>
        </p:nvSpPr>
        <p:spPr>
          <a:xfrm>
            <a:off x="9979474" y="4741338"/>
            <a:ext cx="2212526"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Deliverable 9.1: Data management plan</a:t>
            </a:r>
            <a:endParaRPr sz="1800" b="0" i="0" u="none" strike="noStrike" cap="none">
              <a:solidFill>
                <a:schemeClr val="dk1"/>
              </a:solidFill>
              <a:latin typeface="Calibri"/>
              <a:ea typeface="Calibri"/>
              <a:cs typeface="Calibri"/>
              <a:sym typeface="Calibri"/>
            </a:endParaRPr>
          </a:p>
        </p:txBody>
      </p:sp>
      <p:cxnSp>
        <p:nvCxnSpPr>
          <p:cNvPr id="431" name="Google Shape;431;p44"/>
          <p:cNvCxnSpPr/>
          <p:nvPr/>
        </p:nvCxnSpPr>
        <p:spPr>
          <a:xfrm rot="10800000" flipH="1">
            <a:off x="2831977" y="1651200"/>
            <a:ext cx="1308300" cy="1092000"/>
          </a:xfrm>
          <a:prstGeom prst="curvedConnector3">
            <a:avLst>
              <a:gd name="adj1" fmla="val 50000"/>
            </a:avLst>
          </a:prstGeom>
          <a:noFill/>
          <a:ln w="38100" cap="flat" cmpd="sng">
            <a:solidFill>
              <a:srgbClr val="FF0000"/>
            </a:solidFill>
            <a:prstDash val="solid"/>
            <a:round/>
            <a:headEnd type="none" w="sm" len="sm"/>
            <a:tailEnd type="triangle" w="med" len="med"/>
          </a:ln>
        </p:spPr>
      </p:cxnSp>
      <p:cxnSp>
        <p:nvCxnSpPr>
          <p:cNvPr id="432" name="Google Shape;432;p44"/>
          <p:cNvCxnSpPr/>
          <p:nvPr/>
        </p:nvCxnSpPr>
        <p:spPr>
          <a:xfrm>
            <a:off x="2805782" y="2704139"/>
            <a:ext cx="4235100" cy="724800"/>
          </a:xfrm>
          <a:prstGeom prst="curvedConnector3">
            <a:avLst>
              <a:gd name="adj1" fmla="val 29249"/>
            </a:avLst>
          </a:prstGeom>
          <a:noFill/>
          <a:ln w="38100" cap="flat" cmpd="sng">
            <a:solidFill>
              <a:srgbClr val="FF0000"/>
            </a:solidFill>
            <a:prstDash val="solid"/>
            <a:round/>
            <a:headEnd type="none" w="sm" len="sm"/>
            <a:tailEnd type="triangle" w="med" len="med"/>
          </a:ln>
        </p:spPr>
      </p:cxnSp>
      <p:cxnSp>
        <p:nvCxnSpPr>
          <p:cNvPr id="433" name="Google Shape;433;p44"/>
          <p:cNvCxnSpPr/>
          <p:nvPr/>
        </p:nvCxnSpPr>
        <p:spPr>
          <a:xfrm>
            <a:off x="2779588" y="2723670"/>
            <a:ext cx="1360800" cy="1281300"/>
          </a:xfrm>
          <a:prstGeom prst="curvedConnector3">
            <a:avLst>
              <a:gd name="adj1" fmla="val 50000"/>
            </a:avLst>
          </a:prstGeom>
          <a:noFill/>
          <a:ln w="38100" cap="flat" cmpd="sng">
            <a:solidFill>
              <a:srgbClr val="FF0000"/>
            </a:solidFill>
            <a:prstDash val="solid"/>
            <a:round/>
            <a:headEnd type="none" w="sm" len="sm"/>
            <a:tailEnd type="triangle" w="med" len="med"/>
          </a:ln>
        </p:spPr>
      </p:cxnSp>
      <p:cxnSp>
        <p:nvCxnSpPr>
          <p:cNvPr id="434" name="Google Shape;434;p44"/>
          <p:cNvCxnSpPr/>
          <p:nvPr/>
        </p:nvCxnSpPr>
        <p:spPr>
          <a:xfrm>
            <a:off x="2775043" y="2704139"/>
            <a:ext cx="4142700" cy="3909600"/>
          </a:xfrm>
          <a:prstGeom prst="curvedConnector3">
            <a:avLst>
              <a:gd name="adj1" fmla="val 13355"/>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5"/>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4.2: Risk profiling in DRs </a:t>
            </a:r>
            <a:endParaRPr/>
          </a:p>
        </p:txBody>
      </p:sp>
      <p:pic>
        <p:nvPicPr>
          <p:cNvPr id="440" name="Google Shape;440;p45"/>
          <p:cNvPicPr preferRelativeResize="0"/>
          <p:nvPr/>
        </p:nvPicPr>
        <p:blipFill rotWithShape="1">
          <a:blip r:embed="rId3">
            <a:alphaModFix/>
          </a:blip>
          <a:srcRect/>
          <a:stretch/>
        </p:blipFill>
        <p:spPr>
          <a:xfrm>
            <a:off x="0" y="1946844"/>
            <a:ext cx="12192000" cy="4031112"/>
          </a:xfrm>
          <a:prstGeom prst="rect">
            <a:avLst/>
          </a:prstGeom>
          <a:noFill/>
          <a:ln>
            <a:noFill/>
          </a:ln>
        </p:spPr>
      </p:pic>
      <p:sp>
        <p:nvSpPr>
          <p:cNvPr id="441" name="Google Shape;441;p45"/>
          <p:cNvSpPr txBox="1"/>
          <p:nvPr/>
        </p:nvSpPr>
        <p:spPr>
          <a:xfrm>
            <a:off x="383448" y="1169050"/>
            <a:ext cx="11808552"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3600" b="1" i="0" u="none" strike="noStrike" cap="none">
                <a:solidFill>
                  <a:srgbClr val="96BF19"/>
                </a:solidFill>
                <a:latin typeface="Calibri"/>
                <a:ea typeface="Calibri"/>
                <a:cs typeface="Calibri"/>
                <a:sym typeface="Calibri"/>
              </a:rPr>
              <a:t>Meta data collection form: any feedback?</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6"/>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4.2: Risk profiling in DRs </a:t>
            </a:r>
            <a:endParaRPr/>
          </a:p>
        </p:txBody>
      </p:sp>
      <p:pic>
        <p:nvPicPr>
          <p:cNvPr id="447" name="Google Shape;447;p46"/>
          <p:cNvPicPr preferRelativeResize="0"/>
          <p:nvPr/>
        </p:nvPicPr>
        <p:blipFill rotWithShape="1">
          <a:blip r:embed="rId3">
            <a:alphaModFix/>
          </a:blip>
          <a:srcRect/>
          <a:stretch/>
        </p:blipFill>
        <p:spPr>
          <a:xfrm>
            <a:off x="0" y="2203389"/>
            <a:ext cx="12192000" cy="3543422"/>
          </a:xfrm>
          <a:prstGeom prst="rect">
            <a:avLst/>
          </a:prstGeom>
          <a:noFill/>
          <a:ln>
            <a:noFill/>
          </a:ln>
        </p:spPr>
      </p:pic>
      <p:sp>
        <p:nvSpPr>
          <p:cNvPr id="448" name="Google Shape;448;p46"/>
          <p:cNvSpPr txBox="1"/>
          <p:nvPr/>
        </p:nvSpPr>
        <p:spPr>
          <a:xfrm>
            <a:off x="383448" y="1169050"/>
            <a:ext cx="11808552" cy="6462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3600" b="1" i="0" u="none" strike="noStrike" cap="none">
                <a:solidFill>
                  <a:srgbClr val="96BF19"/>
                </a:solidFill>
                <a:latin typeface="Calibri"/>
                <a:ea typeface="Calibri"/>
                <a:cs typeface="Calibri"/>
                <a:sym typeface="Calibri"/>
              </a:rPr>
              <a:t>Meta data collection form: any feedback?</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7"/>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4" name="Google Shape;454;p47"/>
          <p:cNvSpPr txBox="1">
            <a:spLocks noGrp="1"/>
          </p:cNvSpPr>
          <p:nvPr>
            <p:ph type="body" idx="1"/>
          </p:nvPr>
        </p:nvSpPr>
        <p:spPr>
          <a:xfrm>
            <a:off x="2913526" y="1828800"/>
            <a:ext cx="6528600" cy="158198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Arc-GIS Storymaps</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DR4</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Arc-GIS storymaps</a:t>
            </a:r>
            <a:endParaRPr/>
          </a:p>
        </p:txBody>
      </p:sp>
      <p:pic>
        <p:nvPicPr>
          <p:cNvPr id="460" name="Google Shape;460;p48"/>
          <p:cNvPicPr preferRelativeResize="0"/>
          <p:nvPr/>
        </p:nvPicPr>
        <p:blipFill rotWithShape="1">
          <a:blip r:embed="rId3">
            <a:alphaModFix/>
          </a:blip>
          <a:srcRect/>
          <a:stretch/>
        </p:blipFill>
        <p:spPr>
          <a:xfrm>
            <a:off x="966354" y="998467"/>
            <a:ext cx="10861964" cy="5228382"/>
          </a:xfrm>
          <a:prstGeom prst="rect">
            <a:avLst/>
          </a:prstGeom>
          <a:noFill/>
          <a:ln>
            <a:noFill/>
          </a:ln>
        </p:spPr>
      </p:pic>
      <p:sp>
        <p:nvSpPr>
          <p:cNvPr id="461" name="Google Shape;461;p48"/>
          <p:cNvSpPr txBox="1"/>
          <p:nvPr/>
        </p:nvSpPr>
        <p:spPr>
          <a:xfrm>
            <a:off x="2291194" y="6334780"/>
            <a:ext cx="84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Example: https://storymaps.arcgis.com/stories/aee528a3ef51490bb1d1e392a3669218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9"/>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Arc-GIS storymaps for DR4</a:t>
            </a:r>
            <a:endParaRPr/>
          </a:p>
        </p:txBody>
      </p:sp>
      <p:graphicFrame>
        <p:nvGraphicFramePr>
          <p:cNvPr id="467" name="Google Shape;467;p49"/>
          <p:cNvGraphicFramePr/>
          <p:nvPr/>
        </p:nvGraphicFramePr>
        <p:xfrm>
          <a:off x="442191" y="1203960"/>
          <a:ext cx="11559300" cy="5133790"/>
        </p:xfrm>
        <a:graphic>
          <a:graphicData uri="http://schemas.openxmlformats.org/drawingml/2006/table">
            <a:tbl>
              <a:tblPr firstRow="1" bandRow="1">
                <a:noFill/>
                <a:tableStyleId>{E19FA665-D9E1-446E-BB45-593464FA3DA5}</a:tableStyleId>
              </a:tblPr>
              <a:tblGrid>
                <a:gridCol w="1774550">
                  <a:extLst>
                    <a:ext uri="{9D8B030D-6E8A-4147-A177-3AD203B41FA5}">
                      <a16:colId xmlns:a16="http://schemas.microsoft.com/office/drawing/2014/main" val="20000"/>
                    </a:ext>
                  </a:extLst>
                </a:gridCol>
                <a:gridCol w="2180125">
                  <a:extLst>
                    <a:ext uri="{9D8B030D-6E8A-4147-A177-3AD203B41FA5}">
                      <a16:colId xmlns:a16="http://schemas.microsoft.com/office/drawing/2014/main" val="20001"/>
                    </a:ext>
                  </a:extLst>
                </a:gridCol>
                <a:gridCol w="2553875">
                  <a:extLst>
                    <a:ext uri="{9D8B030D-6E8A-4147-A177-3AD203B41FA5}">
                      <a16:colId xmlns:a16="http://schemas.microsoft.com/office/drawing/2014/main" val="20002"/>
                    </a:ext>
                  </a:extLst>
                </a:gridCol>
                <a:gridCol w="2738900">
                  <a:extLst>
                    <a:ext uri="{9D8B030D-6E8A-4147-A177-3AD203B41FA5}">
                      <a16:colId xmlns:a16="http://schemas.microsoft.com/office/drawing/2014/main" val="20003"/>
                    </a:ext>
                  </a:extLst>
                </a:gridCol>
                <a:gridCol w="2311850">
                  <a:extLst>
                    <a:ext uri="{9D8B030D-6E8A-4147-A177-3AD203B41FA5}">
                      <a16:colId xmlns:a16="http://schemas.microsoft.com/office/drawing/2014/main" val="20004"/>
                    </a:ext>
                  </a:extLst>
                </a:gridCol>
              </a:tblGrid>
              <a:tr h="6981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Action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Description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Timeline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Lead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Contributors</a:t>
                      </a:r>
                      <a:endParaRPr sz="1400" u="none" strike="noStrike" cap="none"/>
                    </a:p>
                  </a:txBody>
                  <a:tcPr marL="91450" marR="91450" marT="45725" marB="45725"/>
                </a:tc>
                <a:extLst>
                  <a:ext uri="{0D108BD9-81ED-4DB2-BD59-A6C34878D82A}">
                    <a16:rowId xmlns:a16="http://schemas.microsoft.com/office/drawing/2014/main" val="10000"/>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Introduction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1"/>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Case study description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What has been done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3"/>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Whats next (e.g., Large scale vulnerability analysis)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4"/>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Model development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5"/>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Results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0"/>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3" name="Google Shape;473;p50"/>
          <p:cNvSpPr txBox="1">
            <a:spLocks noGrp="1"/>
          </p:cNvSpPr>
          <p:nvPr>
            <p:ph type="body" idx="1"/>
          </p:nvPr>
        </p:nvSpPr>
        <p:spPr>
          <a:xfrm>
            <a:off x="2913526" y="2930236"/>
            <a:ext cx="6528600" cy="48055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WebGIS</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400"/>
              <a:buNone/>
            </a:pPr>
            <a:r>
              <a:rPr lang="en">
                <a:solidFill>
                  <a:srgbClr val="2EB4A3"/>
                </a:solidFill>
              </a:rPr>
              <a:t>Web-GIS</a:t>
            </a:r>
            <a:endParaRPr/>
          </a:p>
        </p:txBody>
      </p:sp>
      <p:sp>
        <p:nvSpPr>
          <p:cNvPr id="479" name="Google Shape;479;p51"/>
          <p:cNvSpPr txBox="1"/>
          <p:nvPr/>
        </p:nvSpPr>
        <p:spPr>
          <a:xfrm>
            <a:off x="514349" y="1465118"/>
            <a:ext cx="7176407" cy="4913927"/>
          </a:xfrm>
          <a:prstGeom prst="rect">
            <a:avLst/>
          </a:prstGeom>
          <a:noFill/>
          <a:ln>
            <a:noFill/>
          </a:ln>
        </p:spPr>
        <p:txBody>
          <a:bodyPr spcFirstLastPara="1" wrap="square" lIns="91425" tIns="91425" rIns="91425" bIns="91425" anchor="t" anchorCtr="0">
            <a:normAutofit/>
          </a:bodyPr>
          <a:lstStyle/>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CRORIS - Unos opreme</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1. Naziv (*obavezno*)</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Hr: Web poslužiteljsko računalo</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Eng: Web Server</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2. Kratki naziv</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Hr: Poslužiteljsko računalo</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Eng: Server</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3. Opis</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Hr: Poslužiteljsko računalo za posluživanje web sadržaja.</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2600"/>
              <a:buFont typeface="Arial"/>
              <a:buNone/>
            </a:pPr>
            <a:r>
              <a:rPr lang="en" sz="1800" b="0" i="0" u="none" strike="noStrike" cap="none">
                <a:solidFill>
                  <a:schemeClr val="dk1"/>
                </a:solidFill>
                <a:latin typeface="Calibri"/>
                <a:ea typeface="Calibri"/>
                <a:cs typeface="Calibri"/>
                <a:sym typeface="Calibri"/>
              </a:rPr>
              <a:t>Eng: Web server for hosting web content.</a:t>
            </a:r>
            <a:endParaRPr sz="1800" b="1"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body" idx="1"/>
          </p:nvPr>
        </p:nvSpPr>
        <p:spPr>
          <a:xfrm>
            <a:off x="2913526" y="2755286"/>
            <a:ext cx="6528600" cy="655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Recaps</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2"/>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WebGIS</a:t>
            </a:r>
            <a:endParaRPr/>
          </a:p>
        </p:txBody>
      </p:sp>
      <p:graphicFrame>
        <p:nvGraphicFramePr>
          <p:cNvPr id="485" name="Google Shape;485;p52"/>
          <p:cNvGraphicFramePr/>
          <p:nvPr/>
        </p:nvGraphicFramePr>
        <p:xfrm>
          <a:off x="442191" y="1203960"/>
          <a:ext cx="11559300" cy="4887050"/>
        </p:xfrm>
        <a:graphic>
          <a:graphicData uri="http://schemas.openxmlformats.org/drawingml/2006/table">
            <a:tbl>
              <a:tblPr firstRow="1" bandRow="1">
                <a:noFill/>
                <a:tableStyleId>{E19FA665-D9E1-446E-BB45-593464FA3DA5}</a:tableStyleId>
              </a:tblPr>
              <a:tblGrid>
                <a:gridCol w="1774550">
                  <a:extLst>
                    <a:ext uri="{9D8B030D-6E8A-4147-A177-3AD203B41FA5}">
                      <a16:colId xmlns:a16="http://schemas.microsoft.com/office/drawing/2014/main" val="20000"/>
                    </a:ext>
                  </a:extLst>
                </a:gridCol>
                <a:gridCol w="2180125">
                  <a:extLst>
                    <a:ext uri="{9D8B030D-6E8A-4147-A177-3AD203B41FA5}">
                      <a16:colId xmlns:a16="http://schemas.microsoft.com/office/drawing/2014/main" val="20001"/>
                    </a:ext>
                  </a:extLst>
                </a:gridCol>
                <a:gridCol w="2553875">
                  <a:extLst>
                    <a:ext uri="{9D8B030D-6E8A-4147-A177-3AD203B41FA5}">
                      <a16:colId xmlns:a16="http://schemas.microsoft.com/office/drawing/2014/main" val="20002"/>
                    </a:ext>
                  </a:extLst>
                </a:gridCol>
                <a:gridCol w="2738900">
                  <a:extLst>
                    <a:ext uri="{9D8B030D-6E8A-4147-A177-3AD203B41FA5}">
                      <a16:colId xmlns:a16="http://schemas.microsoft.com/office/drawing/2014/main" val="20003"/>
                    </a:ext>
                  </a:extLst>
                </a:gridCol>
                <a:gridCol w="2311850">
                  <a:extLst>
                    <a:ext uri="{9D8B030D-6E8A-4147-A177-3AD203B41FA5}">
                      <a16:colId xmlns:a16="http://schemas.microsoft.com/office/drawing/2014/main" val="20004"/>
                    </a:ext>
                  </a:extLst>
                </a:gridCol>
              </a:tblGrid>
              <a:tr h="6981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Action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Description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Timeline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Lead</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Contributors</a:t>
                      </a:r>
                      <a:endParaRPr sz="1400" u="none" strike="noStrike" cap="none"/>
                    </a:p>
                  </a:txBody>
                  <a:tcPr marL="91450" marR="91450" marT="45725" marB="45725"/>
                </a:tc>
                <a:extLst>
                  <a:ext uri="{0D108BD9-81ED-4DB2-BD59-A6C34878D82A}">
                    <a16:rowId xmlns:a16="http://schemas.microsoft.com/office/drawing/2014/main" val="10000"/>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Technical configuration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1"/>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Outline of the webgis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Layer selection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3"/>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WebGIS development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4"/>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Internal revision and feedback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5"/>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Publishing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3"/>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1" name="Google Shape;491;p53"/>
          <p:cNvSpPr txBox="1">
            <a:spLocks noGrp="1"/>
          </p:cNvSpPr>
          <p:nvPr>
            <p:ph type="body" idx="1"/>
          </p:nvPr>
        </p:nvSpPr>
        <p:spPr>
          <a:xfrm>
            <a:off x="2913526" y="1548245"/>
            <a:ext cx="6528600" cy="186254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Who</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 do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what?</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4"/>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Who do what?</a:t>
            </a:r>
            <a:endParaRPr/>
          </a:p>
        </p:txBody>
      </p:sp>
      <p:graphicFrame>
        <p:nvGraphicFramePr>
          <p:cNvPr id="497" name="Google Shape;497;p54"/>
          <p:cNvGraphicFramePr/>
          <p:nvPr/>
        </p:nvGraphicFramePr>
        <p:xfrm>
          <a:off x="442191" y="1203960"/>
          <a:ext cx="11569650" cy="5585200"/>
        </p:xfrm>
        <a:graphic>
          <a:graphicData uri="http://schemas.openxmlformats.org/drawingml/2006/table">
            <a:tbl>
              <a:tblPr firstRow="1" bandRow="1">
                <a:noFill/>
                <a:tableStyleId>{E19FA665-D9E1-446E-BB45-593464FA3DA5}</a:tableStyleId>
              </a:tblPr>
              <a:tblGrid>
                <a:gridCol w="1928275">
                  <a:extLst>
                    <a:ext uri="{9D8B030D-6E8A-4147-A177-3AD203B41FA5}">
                      <a16:colId xmlns:a16="http://schemas.microsoft.com/office/drawing/2014/main" val="20000"/>
                    </a:ext>
                  </a:extLst>
                </a:gridCol>
                <a:gridCol w="1928275">
                  <a:extLst>
                    <a:ext uri="{9D8B030D-6E8A-4147-A177-3AD203B41FA5}">
                      <a16:colId xmlns:a16="http://schemas.microsoft.com/office/drawing/2014/main" val="20001"/>
                    </a:ext>
                  </a:extLst>
                </a:gridCol>
                <a:gridCol w="1928275">
                  <a:extLst>
                    <a:ext uri="{9D8B030D-6E8A-4147-A177-3AD203B41FA5}">
                      <a16:colId xmlns:a16="http://schemas.microsoft.com/office/drawing/2014/main" val="20002"/>
                    </a:ext>
                  </a:extLst>
                </a:gridCol>
                <a:gridCol w="1928275">
                  <a:extLst>
                    <a:ext uri="{9D8B030D-6E8A-4147-A177-3AD203B41FA5}">
                      <a16:colId xmlns:a16="http://schemas.microsoft.com/office/drawing/2014/main" val="20003"/>
                    </a:ext>
                  </a:extLst>
                </a:gridCol>
                <a:gridCol w="1928275">
                  <a:extLst>
                    <a:ext uri="{9D8B030D-6E8A-4147-A177-3AD203B41FA5}">
                      <a16:colId xmlns:a16="http://schemas.microsoft.com/office/drawing/2014/main" val="20004"/>
                    </a:ext>
                  </a:extLst>
                </a:gridCol>
                <a:gridCol w="1928275">
                  <a:extLst>
                    <a:ext uri="{9D8B030D-6E8A-4147-A177-3AD203B41FA5}">
                      <a16:colId xmlns:a16="http://schemas.microsoft.com/office/drawing/2014/main" val="20005"/>
                    </a:ext>
                  </a:extLst>
                </a:gridCol>
              </a:tblGrid>
              <a:tr h="6981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Name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Data collection in DR4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Risk profiling in DR4</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Storymaps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WebGIS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t>Note</a:t>
                      </a:r>
                      <a:endParaRPr sz="1400" u="none" strike="noStrike" cap="none"/>
                    </a:p>
                  </a:txBody>
                  <a:tcPr marL="91450" marR="91450" marT="45725" marB="45725"/>
                </a:tc>
                <a:extLst>
                  <a:ext uri="{0D108BD9-81ED-4DB2-BD59-A6C34878D82A}">
                    <a16:rowId xmlns:a16="http://schemas.microsoft.com/office/drawing/2014/main" val="10000"/>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Vuong Pham</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1"/>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Elisa Furlan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Christian Simeoni</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3"/>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Angelica Bianconi</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4"/>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Fabio Favilli</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5"/>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Martina Baučić</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6"/>
                  </a:ext>
                </a:extLst>
              </a:tr>
              <a:tr h="69815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Samanta Bačić</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498" name="Google Shape;498;p54"/>
          <p:cNvSpPr txBox="1"/>
          <p:nvPr/>
        </p:nvSpPr>
        <p:spPr>
          <a:xfrm>
            <a:off x="3168211" y="808866"/>
            <a:ext cx="11808552" cy="36929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1800" b="1" i="0" u="none" strike="noStrike" cap="none">
                <a:solidFill>
                  <a:srgbClr val="96BF19"/>
                </a:solidFill>
                <a:latin typeface="Calibri"/>
                <a:ea typeface="Calibri"/>
                <a:cs typeface="Calibri"/>
                <a:sym typeface="Calibri"/>
              </a:rPr>
              <a:t>Please add the contribution/role in different tasks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5"/>
          <p:cNvSpPr txBox="1">
            <a:spLocks noGrp="1"/>
          </p:cNvSpPr>
          <p:nvPr>
            <p:ph type="body" idx="1"/>
          </p:nvPr>
        </p:nvSpPr>
        <p:spPr>
          <a:xfrm>
            <a:off x="6093069" y="5379789"/>
            <a:ext cx="5756030" cy="511572"/>
          </a:xfrm>
          <a:prstGeom prst="rect">
            <a:avLst/>
          </a:prstGeom>
          <a:noFill/>
          <a:ln>
            <a:noFill/>
          </a:ln>
        </p:spPr>
        <p:txBody>
          <a:bodyPr spcFirstLastPara="1" wrap="square" lIns="91425" tIns="45700" rIns="91425" bIns="45700" anchor="t" anchorCtr="0">
            <a:noAutofit/>
          </a:bodyPr>
          <a:lstStyle/>
          <a:p>
            <a:pPr marL="457200" marR="0" lvl="0" indent="-228600" algn="r" rtl="0">
              <a:lnSpc>
                <a:spcPct val="90000"/>
              </a:lnSpc>
              <a:spcBef>
                <a:spcPts val="1000"/>
              </a:spcBef>
              <a:spcAft>
                <a:spcPts val="0"/>
              </a:spcAft>
              <a:buClr>
                <a:srgbClr val="2EB4A3"/>
              </a:buClr>
              <a:buSzPts val="2400"/>
              <a:buFont typeface="Arial"/>
              <a:buNone/>
            </a:pPr>
            <a:r>
              <a:rPr lang="en"/>
              <a:t>Vuong.pham@cmcc.it</a:t>
            </a:r>
            <a:endParaRPr/>
          </a:p>
        </p:txBody>
      </p:sp>
      <p:sp>
        <p:nvSpPr>
          <p:cNvPr id="504" name="Google Shape;504;p55"/>
          <p:cNvSpPr txBox="1">
            <a:spLocks noGrp="1"/>
          </p:cNvSpPr>
          <p:nvPr>
            <p:ph type="body" idx="2"/>
          </p:nvPr>
        </p:nvSpPr>
        <p:spPr>
          <a:xfrm>
            <a:off x="6093069" y="4868093"/>
            <a:ext cx="5756030" cy="511572"/>
          </a:xfrm>
          <a:prstGeom prst="rect">
            <a:avLst/>
          </a:prstGeom>
          <a:noFill/>
          <a:ln>
            <a:noFill/>
          </a:ln>
        </p:spPr>
        <p:txBody>
          <a:bodyPr spcFirstLastPara="1" wrap="square" lIns="91425" tIns="45700" rIns="91425" bIns="45700" anchor="t" anchorCtr="0">
            <a:noAutofit/>
          </a:bodyPr>
          <a:lstStyle/>
          <a:p>
            <a:pPr marL="457200" marR="0" lvl="0" indent="-228600" algn="r" rtl="0">
              <a:lnSpc>
                <a:spcPct val="90000"/>
              </a:lnSpc>
              <a:spcBef>
                <a:spcPts val="1000"/>
              </a:spcBef>
              <a:spcAft>
                <a:spcPts val="0"/>
              </a:spcAft>
              <a:buClr>
                <a:srgbClr val="EE6E55"/>
              </a:buClr>
              <a:buSzPts val="3200"/>
              <a:buFont typeface="Arial"/>
              <a:buNone/>
            </a:pPr>
            <a:r>
              <a:rPr lang="en"/>
              <a:t>Vuong Pham</a:t>
            </a:r>
            <a:endParaRPr/>
          </a:p>
        </p:txBody>
      </p:sp>
      <p:sp>
        <p:nvSpPr>
          <p:cNvPr id="505" name="Google Shape;505;p55"/>
          <p:cNvSpPr txBox="1">
            <a:spLocks noGrp="1"/>
          </p:cNvSpPr>
          <p:nvPr>
            <p:ph type="body" idx="3"/>
          </p:nvPr>
        </p:nvSpPr>
        <p:spPr>
          <a:xfrm>
            <a:off x="4147798" y="3801825"/>
            <a:ext cx="7713827" cy="1064028"/>
          </a:xfrm>
          <a:prstGeom prst="rect">
            <a:avLst/>
          </a:prstGeom>
          <a:noFill/>
          <a:ln>
            <a:noFill/>
          </a:ln>
        </p:spPr>
        <p:txBody>
          <a:bodyPr spcFirstLastPara="1" wrap="square" lIns="91425" tIns="45700" rIns="91425" bIns="45700" anchor="t" anchorCtr="0">
            <a:noAutofit/>
          </a:bodyPr>
          <a:lstStyle/>
          <a:p>
            <a:pPr marL="457200" marR="0" lvl="0" indent="-228600" algn="r" rtl="0">
              <a:lnSpc>
                <a:spcPct val="90000"/>
              </a:lnSpc>
              <a:spcBef>
                <a:spcPts val="1000"/>
              </a:spcBef>
              <a:spcAft>
                <a:spcPts val="0"/>
              </a:spcAft>
              <a:buClr>
                <a:srgbClr val="EE6E55"/>
              </a:buClr>
              <a:buSzPts val="3200"/>
              <a:buFont typeface="Arial"/>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p:nvPr/>
        </p:nvSpPr>
        <p:spPr>
          <a:xfrm>
            <a:off x="1489261" y="350065"/>
            <a:ext cx="1090167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 sz="4400" b="1" i="0" u="none" strike="noStrike" cap="none">
                <a:solidFill>
                  <a:srgbClr val="0F3969"/>
                </a:solidFill>
                <a:latin typeface="Calibri"/>
                <a:ea typeface="Calibri"/>
                <a:cs typeface="Calibri"/>
                <a:sym typeface="Calibri"/>
              </a:rPr>
              <a:t>WP4 : </a:t>
            </a:r>
            <a:r>
              <a:rPr lang="en" sz="3600" b="1" i="0" u="none" strike="noStrike" cap="none">
                <a:solidFill>
                  <a:srgbClr val="0F3969"/>
                </a:solidFill>
                <a:latin typeface="Calibri"/>
                <a:ea typeface="Calibri"/>
                <a:cs typeface="Calibri"/>
                <a:sym typeface="Calibri"/>
              </a:rPr>
              <a:t>System Knowledge &amp; Data &amp; Design (M1-M58)</a:t>
            </a:r>
            <a:endParaRPr sz="4400" b="1" i="0" u="none" strike="noStrike" cap="none">
              <a:solidFill>
                <a:srgbClr val="0F3969"/>
              </a:solidFill>
              <a:latin typeface="Calibri"/>
              <a:ea typeface="Calibri"/>
              <a:cs typeface="Calibri"/>
              <a:sym typeface="Calibri"/>
            </a:endParaRPr>
          </a:p>
        </p:txBody>
      </p:sp>
      <p:sp>
        <p:nvSpPr>
          <p:cNvPr id="167" name="Google Shape;167;p29"/>
          <p:cNvSpPr/>
          <p:nvPr/>
        </p:nvSpPr>
        <p:spPr>
          <a:xfrm>
            <a:off x="3245228" y="2196353"/>
            <a:ext cx="1658471" cy="251012"/>
          </a:xfrm>
          <a:prstGeom prst="flowChartProcess">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2024</a:t>
            </a:r>
            <a:endParaRPr sz="1400" b="0" i="0" u="none" strike="noStrike" cap="none">
              <a:solidFill>
                <a:srgbClr val="000000"/>
              </a:solidFill>
              <a:latin typeface="Arial"/>
              <a:ea typeface="Arial"/>
              <a:cs typeface="Arial"/>
              <a:sym typeface="Arial"/>
            </a:endParaRPr>
          </a:p>
        </p:txBody>
      </p:sp>
      <p:sp>
        <p:nvSpPr>
          <p:cNvPr id="168" name="Google Shape;168;p29"/>
          <p:cNvSpPr/>
          <p:nvPr/>
        </p:nvSpPr>
        <p:spPr>
          <a:xfrm>
            <a:off x="6705604" y="2196353"/>
            <a:ext cx="1658471" cy="251012"/>
          </a:xfrm>
          <a:prstGeom prst="flowChartProcess">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2026</a:t>
            </a:r>
            <a:endParaRPr sz="1400" b="0" i="0" u="none" strike="noStrike" cap="none">
              <a:solidFill>
                <a:srgbClr val="000000"/>
              </a:solidFill>
              <a:latin typeface="Arial"/>
              <a:ea typeface="Arial"/>
              <a:cs typeface="Arial"/>
              <a:sym typeface="Arial"/>
            </a:endParaRPr>
          </a:p>
        </p:txBody>
      </p:sp>
      <p:sp>
        <p:nvSpPr>
          <p:cNvPr id="169" name="Google Shape;169;p29"/>
          <p:cNvSpPr/>
          <p:nvPr/>
        </p:nvSpPr>
        <p:spPr>
          <a:xfrm>
            <a:off x="10165980" y="2196353"/>
            <a:ext cx="1658471" cy="251012"/>
          </a:xfrm>
          <a:prstGeom prst="flowChartProcess">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2028</a:t>
            </a:r>
            <a:endParaRPr sz="1400" b="0" i="0" u="none" strike="noStrike" cap="none">
              <a:solidFill>
                <a:srgbClr val="000000"/>
              </a:solidFill>
              <a:latin typeface="Arial"/>
              <a:ea typeface="Arial"/>
              <a:cs typeface="Arial"/>
              <a:sym typeface="Arial"/>
            </a:endParaRPr>
          </a:p>
        </p:txBody>
      </p:sp>
      <p:sp>
        <p:nvSpPr>
          <p:cNvPr id="170" name="Google Shape;170;p29"/>
          <p:cNvSpPr/>
          <p:nvPr/>
        </p:nvSpPr>
        <p:spPr>
          <a:xfrm>
            <a:off x="3245227" y="2690532"/>
            <a:ext cx="3388660" cy="179294"/>
          </a:xfrm>
          <a:prstGeom prst="flowChartProcess">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T4.1: M1 - M24</a:t>
            </a:r>
            <a:endParaRPr sz="1400" b="0" i="0" u="none" strike="noStrike" cap="none">
              <a:solidFill>
                <a:srgbClr val="000000"/>
              </a:solidFill>
              <a:latin typeface="Arial"/>
              <a:ea typeface="Arial"/>
              <a:cs typeface="Arial"/>
              <a:sym typeface="Arial"/>
            </a:endParaRPr>
          </a:p>
        </p:txBody>
      </p:sp>
      <p:sp>
        <p:nvSpPr>
          <p:cNvPr id="171" name="Google Shape;171;p29"/>
          <p:cNvSpPr txBox="1"/>
          <p:nvPr/>
        </p:nvSpPr>
        <p:spPr>
          <a:xfrm>
            <a:off x="71719" y="2097758"/>
            <a:ext cx="23756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F3969"/>
                </a:solidFill>
                <a:latin typeface="Calibri"/>
                <a:ea typeface="Calibri"/>
                <a:cs typeface="Calibri"/>
                <a:sym typeface="Calibri"/>
              </a:rPr>
              <a:t>58 months</a:t>
            </a:r>
            <a:endParaRPr sz="1400" b="1" i="0" u="none" strike="noStrike" cap="none">
              <a:solidFill>
                <a:srgbClr val="000000"/>
              </a:solidFill>
              <a:latin typeface="Arial"/>
              <a:ea typeface="Arial"/>
              <a:cs typeface="Arial"/>
              <a:sym typeface="Arial"/>
            </a:endParaRPr>
          </a:p>
        </p:txBody>
      </p:sp>
      <p:sp>
        <p:nvSpPr>
          <p:cNvPr id="172" name="Google Shape;172;p29"/>
          <p:cNvSpPr txBox="1"/>
          <p:nvPr/>
        </p:nvSpPr>
        <p:spPr>
          <a:xfrm>
            <a:off x="71719" y="2864182"/>
            <a:ext cx="23756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F3969"/>
                </a:solidFill>
                <a:latin typeface="Calibri"/>
                <a:ea typeface="Calibri"/>
                <a:cs typeface="Calibri"/>
                <a:sym typeface="Calibri"/>
              </a:rPr>
              <a:t>4 tasks</a:t>
            </a:r>
            <a:endParaRPr sz="1400" b="1" i="0" u="none" strike="noStrike" cap="none">
              <a:solidFill>
                <a:srgbClr val="000000"/>
              </a:solidFill>
              <a:latin typeface="Arial"/>
              <a:ea typeface="Arial"/>
              <a:cs typeface="Arial"/>
              <a:sym typeface="Arial"/>
            </a:endParaRPr>
          </a:p>
        </p:txBody>
      </p:sp>
      <p:sp>
        <p:nvSpPr>
          <p:cNvPr id="173" name="Google Shape;173;p29"/>
          <p:cNvSpPr/>
          <p:nvPr/>
        </p:nvSpPr>
        <p:spPr>
          <a:xfrm>
            <a:off x="3245227" y="2915700"/>
            <a:ext cx="5118848" cy="179294"/>
          </a:xfrm>
          <a:prstGeom prst="flowChartProcess">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T4.2: M1 – M9; M31- M36</a:t>
            </a:r>
            <a:endParaRPr sz="1400" b="0" i="0" u="none" strike="noStrike" cap="none">
              <a:solidFill>
                <a:srgbClr val="000000"/>
              </a:solidFill>
              <a:latin typeface="Arial"/>
              <a:ea typeface="Arial"/>
              <a:cs typeface="Arial"/>
              <a:sym typeface="Arial"/>
            </a:endParaRPr>
          </a:p>
        </p:txBody>
      </p:sp>
      <p:sp>
        <p:nvSpPr>
          <p:cNvPr id="174" name="Google Shape;174;p29"/>
          <p:cNvSpPr/>
          <p:nvPr/>
        </p:nvSpPr>
        <p:spPr>
          <a:xfrm>
            <a:off x="4715887" y="3133094"/>
            <a:ext cx="4567813" cy="179294"/>
          </a:xfrm>
          <a:prstGeom prst="flowChartProcess">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T4.3: M12 - M42</a:t>
            </a:r>
            <a:endParaRPr sz="1400" b="0" i="0" u="none" strike="noStrike" cap="none">
              <a:solidFill>
                <a:srgbClr val="000000"/>
              </a:solidFill>
              <a:latin typeface="Arial"/>
              <a:ea typeface="Arial"/>
              <a:cs typeface="Arial"/>
              <a:sym typeface="Arial"/>
            </a:endParaRPr>
          </a:p>
        </p:txBody>
      </p:sp>
      <p:sp>
        <p:nvSpPr>
          <p:cNvPr id="175" name="Google Shape;175;p29"/>
          <p:cNvSpPr/>
          <p:nvPr/>
        </p:nvSpPr>
        <p:spPr>
          <a:xfrm>
            <a:off x="5300087" y="3348692"/>
            <a:ext cx="6339463" cy="179294"/>
          </a:xfrm>
          <a:prstGeom prst="flowChartProcess">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T4.4: M16 – M58</a:t>
            </a:r>
            <a:endParaRPr sz="1400" b="0" i="0" u="none" strike="noStrike" cap="none">
              <a:solidFill>
                <a:srgbClr val="000000"/>
              </a:solidFill>
              <a:latin typeface="Arial"/>
              <a:ea typeface="Arial"/>
              <a:cs typeface="Arial"/>
              <a:sym typeface="Arial"/>
            </a:endParaRPr>
          </a:p>
        </p:txBody>
      </p:sp>
      <p:sp>
        <p:nvSpPr>
          <p:cNvPr id="176" name="Google Shape;176;p29"/>
          <p:cNvSpPr txBox="1"/>
          <p:nvPr/>
        </p:nvSpPr>
        <p:spPr>
          <a:xfrm>
            <a:off x="0" y="4029594"/>
            <a:ext cx="23756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F3969"/>
                </a:solidFill>
                <a:latin typeface="Calibri"/>
                <a:ea typeface="Calibri"/>
                <a:cs typeface="Calibri"/>
                <a:sym typeface="Calibri"/>
              </a:rPr>
              <a:t>2 milestones</a:t>
            </a:r>
            <a:endParaRPr sz="1400" b="1" i="0" u="none" strike="noStrike" cap="none">
              <a:solidFill>
                <a:srgbClr val="000000"/>
              </a:solidFill>
              <a:latin typeface="Arial"/>
              <a:ea typeface="Arial"/>
              <a:cs typeface="Arial"/>
              <a:sym typeface="Arial"/>
            </a:endParaRPr>
          </a:p>
        </p:txBody>
      </p:sp>
      <p:sp>
        <p:nvSpPr>
          <p:cNvPr id="177" name="Google Shape;177;p29"/>
          <p:cNvSpPr txBox="1"/>
          <p:nvPr/>
        </p:nvSpPr>
        <p:spPr>
          <a:xfrm>
            <a:off x="0" y="4796018"/>
            <a:ext cx="23756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F3969"/>
                </a:solidFill>
                <a:latin typeface="Calibri"/>
                <a:ea typeface="Calibri"/>
                <a:cs typeface="Calibri"/>
                <a:sym typeface="Calibri"/>
              </a:rPr>
              <a:t>4 deliverables</a:t>
            </a:r>
            <a:endParaRPr sz="1400" b="1" i="0" u="none" strike="noStrike" cap="none">
              <a:solidFill>
                <a:srgbClr val="000000"/>
              </a:solidFill>
              <a:latin typeface="Arial"/>
              <a:ea typeface="Arial"/>
              <a:cs typeface="Arial"/>
              <a:sym typeface="Arial"/>
            </a:endParaRPr>
          </a:p>
        </p:txBody>
      </p:sp>
      <p:sp>
        <p:nvSpPr>
          <p:cNvPr id="178" name="Google Shape;178;p29"/>
          <p:cNvSpPr txBox="1"/>
          <p:nvPr/>
        </p:nvSpPr>
        <p:spPr>
          <a:xfrm>
            <a:off x="0" y="5405618"/>
            <a:ext cx="23756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F3969"/>
                </a:solidFill>
                <a:latin typeface="Calibri"/>
                <a:ea typeface="Calibri"/>
                <a:cs typeface="Calibri"/>
                <a:sym typeface="Calibri"/>
              </a:rPr>
              <a:t>19 contributors</a:t>
            </a:r>
            <a:endParaRPr sz="1400" b="1" i="0" u="none" strike="noStrike" cap="none">
              <a:solidFill>
                <a:srgbClr val="000000"/>
              </a:solidFill>
              <a:latin typeface="Arial"/>
              <a:ea typeface="Arial"/>
              <a:cs typeface="Arial"/>
              <a:sym typeface="Arial"/>
            </a:endParaRPr>
          </a:p>
        </p:txBody>
      </p:sp>
      <p:cxnSp>
        <p:nvCxnSpPr>
          <p:cNvPr id="179" name="Google Shape;179;p29"/>
          <p:cNvCxnSpPr/>
          <p:nvPr/>
        </p:nvCxnSpPr>
        <p:spPr>
          <a:xfrm>
            <a:off x="6633887" y="1943100"/>
            <a:ext cx="0" cy="3083730"/>
          </a:xfrm>
          <a:prstGeom prst="straightConnector1">
            <a:avLst/>
          </a:prstGeom>
          <a:noFill/>
          <a:ln w="19050" cap="flat" cmpd="sng">
            <a:solidFill>
              <a:srgbClr val="EB792A"/>
            </a:solidFill>
            <a:prstDash val="solid"/>
            <a:round/>
            <a:headEnd type="none" w="sm" len="sm"/>
            <a:tailEnd type="none" w="sm" len="sm"/>
          </a:ln>
        </p:spPr>
      </p:cxnSp>
      <p:sp>
        <p:nvSpPr>
          <p:cNvPr id="180" name="Google Shape;180;p29"/>
          <p:cNvSpPr/>
          <p:nvPr/>
        </p:nvSpPr>
        <p:spPr>
          <a:xfrm>
            <a:off x="6403075" y="4821687"/>
            <a:ext cx="461624" cy="461624"/>
          </a:xfrm>
          <a:prstGeom prst="ellipse">
            <a:avLst/>
          </a:prstGeom>
          <a:solidFill>
            <a:srgbClr val="EC79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181" name="Google Shape;181;p29"/>
          <p:cNvSpPr txBox="1"/>
          <p:nvPr/>
        </p:nvSpPr>
        <p:spPr>
          <a:xfrm>
            <a:off x="6352401" y="4897029"/>
            <a:ext cx="5629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D4.1</a:t>
            </a:r>
            <a:endParaRPr sz="1400" b="0" i="0" u="none" strike="noStrike" cap="none">
              <a:solidFill>
                <a:srgbClr val="000000"/>
              </a:solidFill>
              <a:latin typeface="Arial"/>
              <a:ea typeface="Arial"/>
              <a:cs typeface="Arial"/>
              <a:sym typeface="Arial"/>
            </a:endParaRPr>
          </a:p>
        </p:txBody>
      </p:sp>
      <p:sp>
        <p:nvSpPr>
          <p:cNvPr id="182" name="Google Shape;182;p29"/>
          <p:cNvSpPr txBox="1"/>
          <p:nvPr/>
        </p:nvSpPr>
        <p:spPr>
          <a:xfrm>
            <a:off x="6290175" y="1635323"/>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M24</a:t>
            </a:r>
            <a:endParaRPr sz="1400" b="0" i="0" u="none" strike="noStrike" cap="none">
              <a:solidFill>
                <a:srgbClr val="000000"/>
              </a:solidFill>
              <a:latin typeface="Arial"/>
              <a:ea typeface="Arial"/>
              <a:cs typeface="Arial"/>
              <a:sym typeface="Arial"/>
            </a:endParaRPr>
          </a:p>
        </p:txBody>
      </p:sp>
      <p:grpSp>
        <p:nvGrpSpPr>
          <p:cNvPr id="183" name="Google Shape;183;p29"/>
          <p:cNvGrpSpPr/>
          <p:nvPr/>
        </p:nvGrpSpPr>
        <p:grpSpPr>
          <a:xfrm>
            <a:off x="8017375" y="1648023"/>
            <a:ext cx="633507" cy="3647988"/>
            <a:chOff x="6290175" y="1635323"/>
            <a:chExt cx="633507" cy="3647988"/>
          </a:xfrm>
        </p:grpSpPr>
        <p:cxnSp>
          <p:nvCxnSpPr>
            <p:cNvPr id="184" name="Google Shape;184;p29"/>
            <p:cNvCxnSpPr/>
            <p:nvPr/>
          </p:nvCxnSpPr>
          <p:spPr>
            <a:xfrm>
              <a:off x="6633887" y="1943100"/>
              <a:ext cx="0" cy="3083730"/>
            </a:xfrm>
            <a:prstGeom prst="straightConnector1">
              <a:avLst/>
            </a:prstGeom>
            <a:noFill/>
            <a:ln w="19050" cap="flat" cmpd="sng">
              <a:solidFill>
                <a:srgbClr val="EB792A"/>
              </a:solidFill>
              <a:prstDash val="solid"/>
              <a:round/>
              <a:headEnd type="none" w="sm" len="sm"/>
              <a:tailEnd type="none" w="sm" len="sm"/>
            </a:ln>
          </p:spPr>
        </p:cxnSp>
        <p:sp>
          <p:nvSpPr>
            <p:cNvPr id="185" name="Google Shape;185;p29"/>
            <p:cNvSpPr/>
            <p:nvPr/>
          </p:nvSpPr>
          <p:spPr>
            <a:xfrm>
              <a:off x="6403075" y="4821687"/>
              <a:ext cx="461624" cy="461624"/>
            </a:xfrm>
            <a:prstGeom prst="ellipse">
              <a:avLst/>
            </a:prstGeom>
            <a:solidFill>
              <a:srgbClr val="EC79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186" name="Google Shape;186;p29"/>
            <p:cNvSpPr txBox="1"/>
            <p:nvPr/>
          </p:nvSpPr>
          <p:spPr>
            <a:xfrm>
              <a:off x="6352401" y="4897029"/>
              <a:ext cx="5629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D4.2</a:t>
              </a:r>
              <a:endParaRPr sz="1400" b="0" i="0" u="none" strike="noStrike" cap="none">
                <a:solidFill>
                  <a:srgbClr val="000000"/>
                </a:solidFill>
                <a:latin typeface="Arial"/>
                <a:ea typeface="Arial"/>
                <a:cs typeface="Arial"/>
                <a:sym typeface="Arial"/>
              </a:endParaRPr>
            </a:p>
          </p:txBody>
        </p:sp>
        <p:sp>
          <p:nvSpPr>
            <p:cNvPr id="187" name="Google Shape;187;p29"/>
            <p:cNvSpPr txBox="1"/>
            <p:nvPr/>
          </p:nvSpPr>
          <p:spPr>
            <a:xfrm>
              <a:off x="6290175" y="1635323"/>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M36</a:t>
              </a:r>
              <a:endParaRPr sz="1400" b="0" i="0" u="none" strike="noStrike" cap="none">
                <a:solidFill>
                  <a:srgbClr val="000000"/>
                </a:solidFill>
                <a:latin typeface="Arial"/>
                <a:ea typeface="Arial"/>
                <a:cs typeface="Arial"/>
                <a:sym typeface="Arial"/>
              </a:endParaRPr>
            </a:p>
          </p:txBody>
        </p:sp>
      </p:grpSp>
      <p:sp>
        <p:nvSpPr>
          <p:cNvPr id="188" name="Google Shape;188;p29"/>
          <p:cNvSpPr/>
          <p:nvPr/>
        </p:nvSpPr>
        <p:spPr>
          <a:xfrm>
            <a:off x="6390375" y="4478787"/>
            <a:ext cx="461624" cy="461624"/>
          </a:xfrm>
          <a:prstGeom prst="ellipse">
            <a:avLst/>
          </a:prstGeom>
          <a:solidFill>
            <a:srgbClr val="EC79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189" name="Google Shape;189;p29"/>
          <p:cNvSpPr txBox="1"/>
          <p:nvPr/>
        </p:nvSpPr>
        <p:spPr>
          <a:xfrm>
            <a:off x="6339701" y="4554129"/>
            <a:ext cx="5629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D4.3</a:t>
            </a:r>
            <a:endParaRPr sz="1400" b="0" i="0" u="none" strike="noStrike" cap="none">
              <a:solidFill>
                <a:srgbClr val="000000"/>
              </a:solidFill>
              <a:latin typeface="Arial"/>
              <a:ea typeface="Arial"/>
              <a:cs typeface="Arial"/>
              <a:sym typeface="Arial"/>
            </a:endParaRPr>
          </a:p>
        </p:txBody>
      </p:sp>
      <p:grpSp>
        <p:nvGrpSpPr>
          <p:cNvPr id="190" name="Google Shape;190;p29"/>
          <p:cNvGrpSpPr/>
          <p:nvPr/>
        </p:nvGrpSpPr>
        <p:grpSpPr>
          <a:xfrm>
            <a:off x="9771193" y="1630406"/>
            <a:ext cx="633507" cy="3647988"/>
            <a:chOff x="6290175" y="1635323"/>
            <a:chExt cx="633507" cy="3647988"/>
          </a:xfrm>
        </p:grpSpPr>
        <p:cxnSp>
          <p:nvCxnSpPr>
            <p:cNvPr id="191" name="Google Shape;191;p29"/>
            <p:cNvCxnSpPr/>
            <p:nvPr/>
          </p:nvCxnSpPr>
          <p:spPr>
            <a:xfrm>
              <a:off x="6633887" y="1943100"/>
              <a:ext cx="0" cy="3083730"/>
            </a:xfrm>
            <a:prstGeom prst="straightConnector1">
              <a:avLst/>
            </a:prstGeom>
            <a:noFill/>
            <a:ln w="19050" cap="flat" cmpd="sng">
              <a:solidFill>
                <a:srgbClr val="EB792A"/>
              </a:solidFill>
              <a:prstDash val="solid"/>
              <a:round/>
              <a:headEnd type="none" w="sm" len="sm"/>
              <a:tailEnd type="none" w="sm" len="sm"/>
            </a:ln>
          </p:spPr>
        </p:cxnSp>
        <p:sp>
          <p:nvSpPr>
            <p:cNvPr id="192" name="Google Shape;192;p29"/>
            <p:cNvSpPr/>
            <p:nvPr/>
          </p:nvSpPr>
          <p:spPr>
            <a:xfrm>
              <a:off x="6403075" y="4821687"/>
              <a:ext cx="461624" cy="461624"/>
            </a:xfrm>
            <a:prstGeom prst="ellipse">
              <a:avLst/>
            </a:prstGeom>
            <a:solidFill>
              <a:srgbClr val="EC79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193" name="Google Shape;193;p29"/>
            <p:cNvSpPr txBox="1"/>
            <p:nvPr/>
          </p:nvSpPr>
          <p:spPr>
            <a:xfrm>
              <a:off x="6352401" y="4897029"/>
              <a:ext cx="5629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D4.4</a:t>
              </a:r>
              <a:endParaRPr sz="1400" b="0" i="0" u="none" strike="noStrike" cap="none">
                <a:solidFill>
                  <a:srgbClr val="000000"/>
                </a:solidFill>
                <a:latin typeface="Arial"/>
                <a:ea typeface="Arial"/>
                <a:cs typeface="Arial"/>
                <a:sym typeface="Arial"/>
              </a:endParaRPr>
            </a:p>
          </p:txBody>
        </p:sp>
        <p:sp>
          <p:nvSpPr>
            <p:cNvPr id="194" name="Google Shape;194;p29"/>
            <p:cNvSpPr txBox="1"/>
            <p:nvPr/>
          </p:nvSpPr>
          <p:spPr>
            <a:xfrm>
              <a:off x="6290175" y="1635323"/>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M48</a:t>
              </a:r>
              <a:endParaRPr sz="1400" b="0" i="0" u="none" strike="noStrike" cap="none">
                <a:solidFill>
                  <a:srgbClr val="000000"/>
                </a:solidFill>
                <a:latin typeface="Arial"/>
                <a:ea typeface="Arial"/>
                <a:cs typeface="Arial"/>
                <a:sym typeface="Arial"/>
              </a:endParaRPr>
            </a:p>
          </p:txBody>
        </p:sp>
      </p:grpSp>
      <p:cxnSp>
        <p:nvCxnSpPr>
          <p:cNvPr id="195" name="Google Shape;195;p29"/>
          <p:cNvCxnSpPr/>
          <p:nvPr/>
        </p:nvCxnSpPr>
        <p:spPr>
          <a:xfrm>
            <a:off x="5794257" y="1955800"/>
            <a:ext cx="0" cy="2073794"/>
          </a:xfrm>
          <a:prstGeom prst="straightConnector1">
            <a:avLst/>
          </a:prstGeom>
          <a:noFill/>
          <a:ln w="19050" cap="flat" cmpd="sng">
            <a:solidFill>
              <a:srgbClr val="00B0F0"/>
            </a:solidFill>
            <a:prstDash val="solid"/>
            <a:round/>
            <a:headEnd type="none" w="sm" len="sm"/>
            <a:tailEnd type="none" w="sm" len="sm"/>
          </a:ln>
        </p:spPr>
      </p:cxnSp>
      <p:sp>
        <p:nvSpPr>
          <p:cNvPr id="196" name="Google Shape;196;p29"/>
          <p:cNvSpPr/>
          <p:nvPr/>
        </p:nvSpPr>
        <p:spPr>
          <a:xfrm>
            <a:off x="5563445" y="3958087"/>
            <a:ext cx="461624" cy="461624"/>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197" name="Google Shape;197;p29"/>
          <p:cNvSpPr txBox="1"/>
          <p:nvPr/>
        </p:nvSpPr>
        <p:spPr>
          <a:xfrm>
            <a:off x="5528000" y="4033429"/>
            <a:ext cx="53251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M12</a:t>
            </a:r>
            <a:endParaRPr sz="1400" b="0" i="0" u="none" strike="noStrike" cap="none">
              <a:solidFill>
                <a:srgbClr val="000000"/>
              </a:solidFill>
              <a:latin typeface="Arial"/>
              <a:ea typeface="Arial"/>
              <a:cs typeface="Arial"/>
              <a:sym typeface="Arial"/>
            </a:endParaRPr>
          </a:p>
        </p:txBody>
      </p:sp>
      <p:sp>
        <p:nvSpPr>
          <p:cNvPr id="198" name="Google Shape;198;p29"/>
          <p:cNvSpPr txBox="1"/>
          <p:nvPr/>
        </p:nvSpPr>
        <p:spPr>
          <a:xfrm>
            <a:off x="5450545" y="1648023"/>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M18</a:t>
            </a:r>
            <a:endParaRPr sz="1400" b="0" i="0" u="none" strike="noStrike" cap="none">
              <a:solidFill>
                <a:srgbClr val="000000"/>
              </a:solidFill>
              <a:latin typeface="Arial"/>
              <a:ea typeface="Arial"/>
              <a:cs typeface="Arial"/>
              <a:sym typeface="Arial"/>
            </a:endParaRPr>
          </a:p>
        </p:txBody>
      </p:sp>
      <p:sp>
        <p:nvSpPr>
          <p:cNvPr id="199" name="Google Shape;199;p29"/>
          <p:cNvSpPr/>
          <p:nvPr/>
        </p:nvSpPr>
        <p:spPr>
          <a:xfrm>
            <a:off x="4975416" y="2196353"/>
            <a:ext cx="1658471" cy="251012"/>
          </a:xfrm>
          <a:prstGeom prst="flowChartProcess">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2025</a:t>
            </a:r>
            <a:endParaRPr sz="1400" b="0" i="0" u="none" strike="noStrike" cap="none">
              <a:solidFill>
                <a:srgbClr val="000000"/>
              </a:solidFill>
              <a:latin typeface="Arial"/>
              <a:ea typeface="Arial"/>
              <a:cs typeface="Arial"/>
              <a:sym typeface="Arial"/>
            </a:endParaRPr>
          </a:p>
        </p:txBody>
      </p:sp>
      <p:cxnSp>
        <p:nvCxnSpPr>
          <p:cNvPr id="200" name="Google Shape;200;p29"/>
          <p:cNvCxnSpPr/>
          <p:nvPr/>
        </p:nvCxnSpPr>
        <p:spPr>
          <a:xfrm>
            <a:off x="9221087" y="1943100"/>
            <a:ext cx="0" cy="2073794"/>
          </a:xfrm>
          <a:prstGeom prst="straightConnector1">
            <a:avLst/>
          </a:prstGeom>
          <a:noFill/>
          <a:ln w="19050" cap="flat" cmpd="sng">
            <a:solidFill>
              <a:srgbClr val="00B0F0"/>
            </a:solidFill>
            <a:prstDash val="solid"/>
            <a:round/>
            <a:headEnd type="none" w="sm" len="sm"/>
            <a:tailEnd type="none" w="sm" len="sm"/>
          </a:ln>
        </p:spPr>
      </p:cxnSp>
      <p:sp>
        <p:nvSpPr>
          <p:cNvPr id="201" name="Google Shape;201;p29"/>
          <p:cNvSpPr/>
          <p:nvPr/>
        </p:nvSpPr>
        <p:spPr>
          <a:xfrm>
            <a:off x="8990275" y="3945387"/>
            <a:ext cx="461624" cy="461624"/>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202" name="Google Shape;202;p29"/>
          <p:cNvSpPr txBox="1"/>
          <p:nvPr/>
        </p:nvSpPr>
        <p:spPr>
          <a:xfrm>
            <a:off x="8954830" y="4020729"/>
            <a:ext cx="53251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M13</a:t>
            </a:r>
            <a:endParaRPr sz="1400" b="0" i="0" u="none" strike="noStrike" cap="none">
              <a:solidFill>
                <a:srgbClr val="000000"/>
              </a:solidFill>
              <a:latin typeface="Arial"/>
              <a:ea typeface="Arial"/>
              <a:cs typeface="Arial"/>
              <a:sym typeface="Arial"/>
            </a:endParaRPr>
          </a:p>
        </p:txBody>
      </p:sp>
      <p:sp>
        <p:nvSpPr>
          <p:cNvPr id="203" name="Google Shape;203;p29"/>
          <p:cNvSpPr txBox="1"/>
          <p:nvPr/>
        </p:nvSpPr>
        <p:spPr>
          <a:xfrm>
            <a:off x="8877375" y="1635323"/>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M42</a:t>
            </a:r>
            <a:endParaRPr sz="1400" b="0" i="0" u="none" strike="noStrike" cap="none">
              <a:solidFill>
                <a:srgbClr val="000000"/>
              </a:solidFill>
              <a:latin typeface="Arial"/>
              <a:ea typeface="Arial"/>
              <a:cs typeface="Arial"/>
              <a:sym typeface="Arial"/>
            </a:endParaRPr>
          </a:p>
        </p:txBody>
      </p:sp>
      <p:sp>
        <p:nvSpPr>
          <p:cNvPr id="204" name="Google Shape;204;p29"/>
          <p:cNvSpPr/>
          <p:nvPr/>
        </p:nvSpPr>
        <p:spPr>
          <a:xfrm>
            <a:off x="8435792" y="2196353"/>
            <a:ext cx="1658471" cy="251012"/>
          </a:xfrm>
          <a:prstGeom prst="flowChartProcess">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Arial"/>
                <a:ea typeface="Arial"/>
                <a:cs typeface="Arial"/>
                <a:sym typeface="Arial"/>
              </a:rPr>
              <a:t>2027</a:t>
            </a:r>
            <a:endParaRPr sz="1400" b="0" i="0" u="none" strike="noStrike" cap="none">
              <a:solidFill>
                <a:srgbClr val="000000"/>
              </a:solidFill>
              <a:latin typeface="Arial"/>
              <a:ea typeface="Arial"/>
              <a:cs typeface="Arial"/>
              <a:sym typeface="Arial"/>
            </a:endParaRPr>
          </a:p>
        </p:txBody>
      </p:sp>
      <p:sp>
        <p:nvSpPr>
          <p:cNvPr id="205" name="Google Shape;205;p29"/>
          <p:cNvSpPr txBox="1"/>
          <p:nvPr/>
        </p:nvSpPr>
        <p:spPr>
          <a:xfrm>
            <a:off x="1849694" y="2042304"/>
            <a:ext cx="99418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FF"/>
                </a:solidFill>
                <a:latin typeface="Arial"/>
                <a:ea typeface="Arial"/>
                <a:cs typeface="Arial"/>
                <a:sym typeface="Arial"/>
              </a:rPr>
              <a:t>CMCC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0000FF"/>
                </a:solidFill>
                <a:latin typeface="Arial"/>
                <a:ea typeface="Arial"/>
                <a:cs typeface="Arial"/>
                <a:sym typeface="Arial"/>
              </a:rPr>
              <a:t>Deltares</a:t>
            </a:r>
            <a:endParaRPr sz="1600" b="1" i="0" u="none" strike="noStrike" cap="none">
              <a:solidFill>
                <a:srgbClr val="0000FF"/>
              </a:solidFill>
              <a:latin typeface="Arial"/>
              <a:ea typeface="Arial"/>
              <a:cs typeface="Arial"/>
              <a:sym typeface="Arial"/>
            </a:endParaRPr>
          </a:p>
        </p:txBody>
      </p:sp>
      <p:sp>
        <p:nvSpPr>
          <p:cNvPr id="206" name="Google Shape;206;p29"/>
          <p:cNvSpPr txBox="1"/>
          <p:nvPr/>
        </p:nvSpPr>
        <p:spPr>
          <a:xfrm>
            <a:off x="1926527" y="2636061"/>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Deltares</a:t>
            </a:r>
            <a:endParaRPr sz="1400" b="1" i="0" u="none" strike="noStrike" cap="none">
              <a:solidFill>
                <a:srgbClr val="0000FF"/>
              </a:solidFill>
              <a:latin typeface="Arial"/>
              <a:ea typeface="Arial"/>
              <a:cs typeface="Arial"/>
              <a:sym typeface="Arial"/>
            </a:endParaRPr>
          </a:p>
        </p:txBody>
      </p:sp>
      <p:sp>
        <p:nvSpPr>
          <p:cNvPr id="207" name="Google Shape;207;p29"/>
          <p:cNvSpPr txBox="1"/>
          <p:nvPr/>
        </p:nvSpPr>
        <p:spPr>
          <a:xfrm>
            <a:off x="2010685" y="2851458"/>
            <a:ext cx="7232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CMCC</a:t>
            </a:r>
            <a:endParaRPr sz="1400" b="0" i="0" u="none" strike="noStrike" cap="none">
              <a:solidFill>
                <a:srgbClr val="000000"/>
              </a:solidFill>
              <a:latin typeface="Arial"/>
              <a:ea typeface="Arial"/>
              <a:cs typeface="Arial"/>
              <a:sym typeface="Arial"/>
            </a:endParaRPr>
          </a:p>
        </p:txBody>
      </p:sp>
      <p:sp>
        <p:nvSpPr>
          <p:cNvPr id="208" name="Google Shape;208;p29"/>
          <p:cNvSpPr txBox="1"/>
          <p:nvPr/>
        </p:nvSpPr>
        <p:spPr>
          <a:xfrm>
            <a:off x="2030723" y="3050009"/>
            <a:ext cx="683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DUTH</a:t>
            </a:r>
            <a:endParaRPr sz="1400" b="0" i="0" u="none" strike="noStrike" cap="none">
              <a:solidFill>
                <a:srgbClr val="000000"/>
              </a:solidFill>
              <a:latin typeface="Arial"/>
              <a:ea typeface="Arial"/>
              <a:cs typeface="Arial"/>
              <a:sym typeface="Arial"/>
            </a:endParaRPr>
          </a:p>
        </p:txBody>
      </p:sp>
      <p:sp>
        <p:nvSpPr>
          <p:cNvPr id="209" name="Google Shape;209;p29"/>
          <p:cNvSpPr txBox="1"/>
          <p:nvPr/>
        </p:nvSpPr>
        <p:spPr>
          <a:xfrm>
            <a:off x="1926527" y="3270266"/>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Deltares</a:t>
            </a:r>
            <a:endParaRPr sz="1400" b="1" i="0" u="none" strike="noStrike" cap="none">
              <a:solidFill>
                <a:srgbClr val="0000FF"/>
              </a:solidFill>
              <a:latin typeface="Arial"/>
              <a:ea typeface="Arial"/>
              <a:cs typeface="Arial"/>
              <a:sym typeface="Arial"/>
            </a:endParaRPr>
          </a:p>
        </p:txBody>
      </p:sp>
      <p:sp>
        <p:nvSpPr>
          <p:cNvPr id="210" name="Google Shape;210;p29"/>
          <p:cNvSpPr txBox="1"/>
          <p:nvPr/>
        </p:nvSpPr>
        <p:spPr>
          <a:xfrm>
            <a:off x="6788030" y="4892111"/>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Deltares</a:t>
            </a:r>
            <a:endParaRPr sz="1400" b="1" i="0" u="none" strike="noStrike" cap="none">
              <a:solidFill>
                <a:srgbClr val="0000FF"/>
              </a:solidFill>
              <a:latin typeface="Arial"/>
              <a:ea typeface="Arial"/>
              <a:cs typeface="Arial"/>
              <a:sym typeface="Arial"/>
            </a:endParaRPr>
          </a:p>
        </p:txBody>
      </p:sp>
      <p:sp>
        <p:nvSpPr>
          <p:cNvPr id="211" name="Google Shape;211;p29"/>
          <p:cNvSpPr txBox="1"/>
          <p:nvPr/>
        </p:nvSpPr>
        <p:spPr>
          <a:xfrm>
            <a:off x="8649084" y="4899754"/>
            <a:ext cx="72327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CMCC</a:t>
            </a:r>
            <a:endParaRPr sz="1400" b="0" i="0" u="none" strike="noStrike" cap="none">
              <a:solidFill>
                <a:srgbClr val="000000"/>
              </a:solidFill>
              <a:latin typeface="Arial"/>
              <a:ea typeface="Arial"/>
              <a:cs typeface="Arial"/>
              <a:sym typeface="Arial"/>
            </a:endParaRPr>
          </a:p>
        </p:txBody>
      </p:sp>
      <p:sp>
        <p:nvSpPr>
          <p:cNvPr id="212" name="Google Shape;212;p29"/>
          <p:cNvSpPr txBox="1"/>
          <p:nvPr/>
        </p:nvSpPr>
        <p:spPr>
          <a:xfrm>
            <a:off x="10298059" y="4892111"/>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Deltares</a:t>
            </a:r>
            <a:endParaRPr sz="1400" b="1" i="0" u="none" strike="noStrike" cap="none">
              <a:solidFill>
                <a:srgbClr val="0000FF"/>
              </a:solidFill>
              <a:latin typeface="Arial"/>
              <a:ea typeface="Arial"/>
              <a:cs typeface="Arial"/>
              <a:sym typeface="Arial"/>
            </a:endParaRPr>
          </a:p>
        </p:txBody>
      </p:sp>
      <p:sp>
        <p:nvSpPr>
          <p:cNvPr id="213" name="Google Shape;213;p29"/>
          <p:cNvSpPr txBox="1"/>
          <p:nvPr/>
        </p:nvSpPr>
        <p:spPr>
          <a:xfrm>
            <a:off x="6904232" y="4541427"/>
            <a:ext cx="683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DUTH</a:t>
            </a:r>
            <a:endParaRPr sz="1400" b="0" i="0" u="none" strike="noStrike" cap="none">
              <a:solidFill>
                <a:srgbClr val="000000"/>
              </a:solidFill>
              <a:latin typeface="Arial"/>
              <a:ea typeface="Arial"/>
              <a:cs typeface="Arial"/>
              <a:sym typeface="Arial"/>
            </a:endParaRPr>
          </a:p>
        </p:txBody>
      </p:sp>
      <p:sp>
        <p:nvSpPr>
          <p:cNvPr id="214" name="Google Shape;214;p29"/>
          <p:cNvSpPr txBox="1"/>
          <p:nvPr/>
        </p:nvSpPr>
        <p:spPr>
          <a:xfrm>
            <a:off x="9357703" y="4040087"/>
            <a:ext cx="683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DUTH</a:t>
            </a:r>
            <a:endParaRPr sz="1400" b="0" i="0" u="none" strike="noStrike" cap="none">
              <a:solidFill>
                <a:srgbClr val="000000"/>
              </a:solidFill>
              <a:latin typeface="Arial"/>
              <a:ea typeface="Arial"/>
              <a:cs typeface="Arial"/>
              <a:sym typeface="Arial"/>
            </a:endParaRPr>
          </a:p>
        </p:txBody>
      </p:sp>
      <p:sp>
        <p:nvSpPr>
          <p:cNvPr id="215" name="Google Shape;215;p29"/>
          <p:cNvSpPr txBox="1"/>
          <p:nvPr/>
        </p:nvSpPr>
        <p:spPr>
          <a:xfrm>
            <a:off x="5952488" y="4040087"/>
            <a:ext cx="683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DUTH</a:t>
            </a:r>
            <a:endParaRPr sz="1400" b="0" i="0" u="none" strike="noStrike" cap="none">
              <a:solidFill>
                <a:srgbClr val="000000"/>
              </a:solidFill>
              <a:latin typeface="Arial"/>
              <a:ea typeface="Arial"/>
              <a:cs typeface="Arial"/>
              <a:sym typeface="Arial"/>
            </a:endParaRPr>
          </a:p>
        </p:txBody>
      </p:sp>
      <p:sp>
        <p:nvSpPr>
          <p:cNvPr id="216" name="Google Shape;216;p29"/>
          <p:cNvSpPr txBox="1"/>
          <p:nvPr/>
        </p:nvSpPr>
        <p:spPr>
          <a:xfrm>
            <a:off x="2447364" y="5525465"/>
            <a:ext cx="974463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Arial"/>
                <a:ea typeface="Arial"/>
                <a:cs typeface="Arial"/>
                <a:sym typeface="Arial"/>
              </a:rPr>
              <a:t>1-CMCC; 2-TECNALIA; 4-DUTH; 6-DELTARES; 7-WR; 8-Dyn-V; 10-RAS; 11-SDC; 12-PAP/RAC; 17-REMTH;  17.1-RDF-EMT; 18-CEA; 19-PPT; 23-PAGGAION; 24-EPLO; 26-CRITERIA; 29-UNIST-FGAG; 31-CMMI; 32-Regio SUD</a:t>
            </a:r>
            <a:endParaRPr sz="1400" b="0" i="0" u="none" strike="noStrike" cap="none">
              <a:solidFill>
                <a:srgbClr val="000000"/>
              </a:solidFill>
              <a:latin typeface="Arial"/>
              <a:ea typeface="Arial"/>
              <a:cs typeface="Arial"/>
              <a:sym typeface="Arial"/>
            </a:endParaRPr>
          </a:p>
        </p:txBody>
      </p:sp>
      <p:grpSp>
        <p:nvGrpSpPr>
          <p:cNvPr id="217" name="Google Shape;217;p29"/>
          <p:cNvGrpSpPr/>
          <p:nvPr/>
        </p:nvGrpSpPr>
        <p:grpSpPr>
          <a:xfrm>
            <a:off x="2920098" y="1703524"/>
            <a:ext cx="633507" cy="2445316"/>
            <a:chOff x="2920098" y="1703524"/>
            <a:chExt cx="633507" cy="2445316"/>
          </a:xfrm>
        </p:grpSpPr>
        <p:cxnSp>
          <p:nvCxnSpPr>
            <p:cNvPr id="218" name="Google Shape;218;p29"/>
            <p:cNvCxnSpPr/>
            <p:nvPr/>
          </p:nvCxnSpPr>
          <p:spPr>
            <a:xfrm>
              <a:off x="3263810" y="2011301"/>
              <a:ext cx="0" cy="1742552"/>
            </a:xfrm>
            <a:prstGeom prst="straightConnector1">
              <a:avLst/>
            </a:prstGeom>
            <a:noFill/>
            <a:ln w="19050" cap="flat" cmpd="sng">
              <a:solidFill>
                <a:srgbClr val="EB792A"/>
              </a:solidFill>
              <a:prstDash val="solid"/>
              <a:round/>
              <a:headEnd type="none" w="sm" len="sm"/>
              <a:tailEnd type="none" w="sm" len="sm"/>
            </a:ln>
          </p:spPr>
        </p:cxnSp>
        <p:sp>
          <p:nvSpPr>
            <p:cNvPr id="219" name="Google Shape;219;p29"/>
            <p:cNvSpPr txBox="1"/>
            <p:nvPr/>
          </p:nvSpPr>
          <p:spPr>
            <a:xfrm>
              <a:off x="2920098" y="1703524"/>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M01</a:t>
              </a:r>
              <a:endParaRPr sz="1400" b="0" i="0" u="none" strike="noStrike" cap="none">
                <a:solidFill>
                  <a:srgbClr val="000000"/>
                </a:solidFill>
                <a:latin typeface="Arial"/>
                <a:ea typeface="Arial"/>
                <a:cs typeface="Arial"/>
                <a:sym typeface="Arial"/>
              </a:endParaRPr>
            </a:p>
          </p:txBody>
        </p:sp>
        <p:sp>
          <p:nvSpPr>
            <p:cNvPr id="220" name="Google Shape;220;p29"/>
            <p:cNvSpPr/>
            <p:nvPr/>
          </p:nvSpPr>
          <p:spPr>
            <a:xfrm>
              <a:off x="3038648" y="3687216"/>
              <a:ext cx="461624" cy="461624"/>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221" name="Google Shape;221;p29"/>
            <p:cNvSpPr txBox="1"/>
            <p:nvPr/>
          </p:nvSpPr>
          <p:spPr>
            <a:xfrm>
              <a:off x="3003204" y="3762558"/>
              <a:ext cx="53251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start</a:t>
              </a:r>
              <a:endParaRPr sz="1400" b="0" i="0" u="none" strike="noStrike" cap="none">
                <a:solidFill>
                  <a:srgbClr val="000000"/>
                </a:solidFill>
                <a:latin typeface="Arial"/>
                <a:ea typeface="Arial"/>
                <a:cs typeface="Arial"/>
                <a:sym typeface="Arial"/>
              </a:endParaRPr>
            </a:p>
          </p:txBody>
        </p:sp>
      </p:grpSp>
      <p:grpSp>
        <p:nvGrpSpPr>
          <p:cNvPr id="222" name="Google Shape;222;p29"/>
          <p:cNvGrpSpPr/>
          <p:nvPr/>
        </p:nvGrpSpPr>
        <p:grpSpPr>
          <a:xfrm>
            <a:off x="11300545" y="1706215"/>
            <a:ext cx="633507" cy="2445316"/>
            <a:chOff x="2920098" y="1703524"/>
            <a:chExt cx="633507" cy="2445316"/>
          </a:xfrm>
        </p:grpSpPr>
        <p:cxnSp>
          <p:nvCxnSpPr>
            <p:cNvPr id="223" name="Google Shape;223;p29"/>
            <p:cNvCxnSpPr/>
            <p:nvPr/>
          </p:nvCxnSpPr>
          <p:spPr>
            <a:xfrm>
              <a:off x="3263810" y="2011301"/>
              <a:ext cx="0" cy="1742552"/>
            </a:xfrm>
            <a:prstGeom prst="straightConnector1">
              <a:avLst/>
            </a:prstGeom>
            <a:noFill/>
            <a:ln w="19050" cap="flat" cmpd="sng">
              <a:solidFill>
                <a:srgbClr val="EB792A"/>
              </a:solidFill>
              <a:prstDash val="solid"/>
              <a:round/>
              <a:headEnd type="none" w="sm" len="sm"/>
              <a:tailEnd type="none" w="sm" len="sm"/>
            </a:ln>
          </p:spPr>
        </p:cxnSp>
        <p:sp>
          <p:nvSpPr>
            <p:cNvPr id="224" name="Google Shape;224;p29"/>
            <p:cNvSpPr txBox="1"/>
            <p:nvPr/>
          </p:nvSpPr>
          <p:spPr>
            <a:xfrm>
              <a:off x="2920098" y="1703524"/>
              <a:ext cx="6335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FF"/>
                  </a:solidFill>
                  <a:latin typeface="Arial"/>
                  <a:ea typeface="Arial"/>
                  <a:cs typeface="Arial"/>
                  <a:sym typeface="Arial"/>
                </a:rPr>
                <a:t>M58</a:t>
              </a:r>
              <a:endParaRPr sz="1400" b="0" i="0" u="none" strike="noStrike" cap="none">
                <a:solidFill>
                  <a:srgbClr val="000000"/>
                </a:solidFill>
                <a:latin typeface="Arial"/>
                <a:ea typeface="Arial"/>
                <a:cs typeface="Arial"/>
                <a:sym typeface="Arial"/>
              </a:endParaRPr>
            </a:p>
          </p:txBody>
        </p:sp>
        <p:sp>
          <p:nvSpPr>
            <p:cNvPr id="225" name="Google Shape;225;p29"/>
            <p:cNvSpPr/>
            <p:nvPr/>
          </p:nvSpPr>
          <p:spPr>
            <a:xfrm>
              <a:off x="3038648" y="3687216"/>
              <a:ext cx="461624" cy="461624"/>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Arial"/>
                <a:ea typeface="Arial"/>
                <a:cs typeface="Arial"/>
                <a:sym typeface="Arial"/>
              </a:endParaRPr>
            </a:p>
          </p:txBody>
        </p:sp>
        <p:sp>
          <p:nvSpPr>
            <p:cNvPr id="226" name="Google Shape;226;p29"/>
            <p:cNvSpPr txBox="1"/>
            <p:nvPr/>
          </p:nvSpPr>
          <p:spPr>
            <a:xfrm>
              <a:off x="3028051" y="3762558"/>
              <a:ext cx="48282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end</a:t>
              </a:r>
              <a:endParaRPr sz="1400" b="0" i="0" u="none" strike="noStrike" cap="none">
                <a:solidFill>
                  <a:srgbClr val="000000"/>
                </a:solidFill>
                <a:latin typeface="Arial"/>
                <a:ea typeface="Arial"/>
                <a:cs typeface="Arial"/>
                <a:sym typeface="Arial"/>
              </a:endParaRPr>
            </a:p>
          </p:txBody>
        </p:sp>
      </p:grpSp>
      <p:sp>
        <p:nvSpPr>
          <p:cNvPr id="227" name="Google Shape;227;p29"/>
          <p:cNvSpPr/>
          <p:nvPr/>
        </p:nvSpPr>
        <p:spPr>
          <a:xfrm rot="10800000">
            <a:off x="3904429" y="2456122"/>
            <a:ext cx="177170" cy="1352314"/>
          </a:xfrm>
          <a:prstGeom prst="down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8" name="Google Shape;228;p29"/>
          <p:cNvSpPr txBox="1"/>
          <p:nvPr/>
        </p:nvSpPr>
        <p:spPr>
          <a:xfrm>
            <a:off x="3672748" y="3899804"/>
            <a:ext cx="683200" cy="738623"/>
          </a:xfrm>
          <a:prstGeom prst="rect">
            <a:avLst/>
          </a:prstGeom>
          <a:solidFill>
            <a:srgbClr val="FFFF00"/>
          </a:solidFill>
          <a:ln w="9525" cap="flat" cmpd="sng">
            <a:solidFill>
              <a:srgbClr val="62C08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FF"/>
                </a:solidFill>
                <a:latin typeface="Arial"/>
                <a:ea typeface="Arial"/>
                <a:cs typeface="Arial"/>
                <a:sym typeface="Arial"/>
              </a:rPr>
              <a:t>We are here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1534911" y="208820"/>
            <a:ext cx="10099200" cy="9988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Landscape archetypes</a:t>
            </a:r>
            <a:endParaRPr/>
          </a:p>
        </p:txBody>
      </p:sp>
      <p:sp>
        <p:nvSpPr>
          <p:cNvPr id="234" name="Google Shape;234;p30"/>
          <p:cNvSpPr txBox="1"/>
          <p:nvPr/>
        </p:nvSpPr>
        <p:spPr>
          <a:xfrm>
            <a:off x="1414043" y="1494253"/>
            <a:ext cx="1996018" cy="5047536"/>
          </a:xfrm>
          <a:prstGeom prst="rect">
            <a:avLst/>
          </a:prstGeom>
          <a:noFill/>
          <a:ln>
            <a:noFill/>
          </a:ln>
        </p:spPr>
        <p:txBody>
          <a:bodyPr spcFirstLastPara="1" wrap="square" lIns="91425" tIns="45700" rIns="91425" bIns="45700" anchor="t" anchorCtr="0">
            <a:spAutoFit/>
          </a:bodyPr>
          <a:lstStyle/>
          <a:p>
            <a:pPr marL="0" marR="0" lvl="0" indent="-66675" algn="l" rtl="0">
              <a:lnSpc>
                <a:spcPct val="100000"/>
              </a:lnSpc>
              <a:spcBef>
                <a:spcPts val="0"/>
              </a:spcBef>
              <a:spcAft>
                <a:spcPts val="0"/>
              </a:spcAft>
              <a:buClr>
                <a:schemeClr val="dk1"/>
              </a:buClr>
              <a:buSzPts val="1050"/>
              <a:buFont typeface="Arial"/>
              <a:buChar char="•"/>
            </a:pPr>
            <a:r>
              <a:rPr lang="en" sz="1050" b="1" i="0" u="none" strike="noStrike" cap="none">
                <a:solidFill>
                  <a:schemeClr val="dk1"/>
                </a:solidFill>
                <a:latin typeface="Arial"/>
                <a:ea typeface="Arial"/>
                <a:cs typeface="Arial"/>
                <a:sym typeface="Arial"/>
              </a:rPr>
              <a:t>Further classification of Landscape archetypes and subtypes using </a:t>
            </a:r>
            <a:endParaRPr sz="1050" b="0" i="0" u="none" strike="noStrike" cap="none">
              <a:solidFill>
                <a:schemeClr val="dk1"/>
              </a:solidFill>
              <a:latin typeface="Arial"/>
              <a:ea typeface="Arial"/>
              <a:cs typeface="Arial"/>
              <a:sym typeface="Arial"/>
            </a:endParaRPr>
          </a:p>
          <a:p>
            <a:pPr marL="0" marR="0" lvl="0" indent="-66675" algn="l" rtl="0">
              <a:lnSpc>
                <a:spcPct val="100000"/>
              </a:lnSpc>
              <a:spcBef>
                <a:spcPts val="0"/>
              </a:spcBef>
              <a:spcAft>
                <a:spcPts val="0"/>
              </a:spcAft>
              <a:buClr>
                <a:schemeClr val="dk1"/>
              </a:buClr>
              <a:buSzPts val="1050"/>
              <a:buFont typeface="Arial"/>
              <a:buChar char="•"/>
            </a:pPr>
            <a:r>
              <a:rPr lang="en" sz="1050" b="0" i="0" u="none" strike="noStrike" cap="none">
                <a:solidFill>
                  <a:schemeClr val="dk1"/>
                </a:solidFill>
                <a:latin typeface="Arial"/>
                <a:ea typeface="Arial"/>
                <a:cs typeface="Arial"/>
                <a:sym typeface="Arial"/>
              </a:rPr>
              <a:t> physical, social, governance landscape indicators</a:t>
            </a:r>
            <a:br>
              <a:rPr lang="en" sz="1050" b="0" i="0" u="none" strike="noStrike" cap="none">
                <a:solidFill>
                  <a:schemeClr val="dk1"/>
                </a:solidFill>
                <a:latin typeface="Arial"/>
                <a:ea typeface="Arial"/>
                <a:cs typeface="Arial"/>
                <a:sym typeface="Arial"/>
              </a:rPr>
            </a:br>
            <a:endParaRPr sz="1050" b="0" i="0" u="none" strike="noStrike" cap="none">
              <a:solidFill>
                <a:schemeClr val="dk1"/>
              </a:solidFill>
              <a:latin typeface="Arial"/>
              <a:ea typeface="Arial"/>
              <a:cs typeface="Arial"/>
              <a:sym typeface="Arial"/>
            </a:endParaRPr>
          </a:p>
          <a:p>
            <a:pPr marL="0" marR="0" lvl="0" indent="-66675" algn="l" rtl="0">
              <a:lnSpc>
                <a:spcPct val="100000"/>
              </a:lnSpc>
              <a:spcBef>
                <a:spcPts val="0"/>
              </a:spcBef>
              <a:spcAft>
                <a:spcPts val="0"/>
              </a:spcAft>
              <a:buClr>
                <a:schemeClr val="dk1"/>
              </a:buClr>
              <a:buSzPts val="1050"/>
              <a:buFont typeface="Arial"/>
              <a:buChar char="•"/>
            </a:pPr>
            <a:r>
              <a:rPr lang="en" sz="1050" b="1" i="0" u="none" strike="noStrike" cap="none">
                <a:solidFill>
                  <a:schemeClr val="dk1"/>
                </a:solidFill>
                <a:latin typeface="Arial"/>
                <a:ea typeface="Arial"/>
                <a:cs typeface="Arial"/>
                <a:sym typeface="Arial"/>
              </a:rPr>
              <a:t>Determining Scale for Social and Governance Landscape Mapping:</a:t>
            </a:r>
            <a:endParaRPr sz="1050" b="0" i="0" u="none" strike="noStrike" cap="none">
              <a:solidFill>
                <a:schemeClr val="dk1"/>
              </a:solidFill>
              <a:latin typeface="Arial"/>
              <a:ea typeface="Arial"/>
              <a:cs typeface="Arial"/>
              <a:sym typeface="Arial"/>
            </a:endParaRPr>
          </a:p>
          <a:p>
            <a:pPr marL="0" marR="0" lvl="0" indent="-66675" algn="l" rtl="0">
              <a:lnSpc>
                <a:spcPct val="100000"/>
              </a:lnSpc>
              <a:spcBef>
                <a:spcPts val="0"/>
              </a:spcBef>
              <a:spcAft>
                <a:spcPts val="0"/>
              </a:spcAft>
              <a:buClr>
                <a:schemeClr val="dk1"/>
              </a:buClr>
              <a:buSzPts val="1050"/>
              <a:buFont typeface="Arial"/>
              <a:buChar char="•"/>
            </a:pPr>
            <a:r>
              <a:rPr lang="en" sz="1050" b="0" i="0" u="none" strike="noStrike" cap="none">
                <a:solidFill>
                  <a:schemeClr val="dk1"/>
                </a:solidFill>
                <a:latin typeface="Arial"/>
                <a:ea typeface="Arial"/>
                <a:cs typeface="Arial"/>
                <a:sym typeface="Arial"/>
              </a:rPr>
              <a:t>At what geographical scale (city, municipality, region) should we conduct the social and governance landscape mapping to ensure effectiveness and accuracy? NUTS3 level maps?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a:p>
            <a:pPr marL="0" marR="0" lvl="0" indent="-66675" algn="l" rtl="0">
              <a:lnSpc>
                <a:spcPct val="100000"/>
              </a:lnSpc>
              <a:spcBef>
                <a:spcPts val="0"/>
              </a:spcBef>
              <a:spcAft>
                <a:spcPts val="0"/>
              </a:spcAft>
              <a:buClr>
                <a:schemeClr val="dk1"/>
              </a:buClr>
              <a:buSzPts val="1050"/>
              <a:buFont typeface="Arial"/>
              <a:buChar char="•"/>
            </a:pPr>
            <a:r>
              <a:rPr lang="en" sz="1050" b="1" i="0" u="none" strike="noStrike" cap="none">
                <a:solidFill>
                  <a:schemeClr val="dk1"/>
                </a:solidFill>
                <a:latin typeface="Arial"/>
                <a:ea typeface="Arial"/>
                <a:cs typeface="Arial"/>
                <a:sym typeface="Arial"/>
              </a:rPr>
              <a:t>Collecting Data Sources:</a:t>
            </a:r>
            <a:endParaRPr sz="1050" b="0" i="0" u="none" strike="noStrike" cap="none">
              <a:solidFill>
                <a:schemeClr val="dk1"/>
              </a:solidFill>
              <a:latin typeface="Arial"/>
              <a:ea typeface="Arial"/>
              <a:cs typeface="Arial"/>
              <a:sym typeface="Arial"/>
            </a:endParaRPr>
          </a:p>
          <a:p>
            <a:pPr marL="0" marR="0" lvl="0" indent="-66675" algn="l" rtl="0">
              <a:lnSpc>
                <a:spcPct val="100000"/>
              </a:lnSpc>
              <a:spcBef>
                <a:spcPts val="0"/>
              </a:spcBef>
              <a:spcAft>
                <a:spcPts val="0"/>
              </a:spcAft>
              <a:buClr>
                <a:schemeClr val="dk1"/>
              </a:buClr>
              <a:buSzPts val="1050"/>
              <a:buFont typeface="Arial"/>
              <a:buChar char="•"/>
            </a:pPr>
            <a:r>
              <a:rPr lang="en" sz="1050" b="0" i="0" u="none" strike="noStrike" cap="none">
                <a:solidFill>
                  <a:schemeClr val="dk1"/>
                </a:solidFill>
                <a:latin typeface="Arial"/>
                <a:ea typeface="Arial"/>
                <a:cs typeface="Arial"/>
                <a:sym typeface="Arial"/>
              </a:rPr>
              <a:t>Regions gather and manage data under each specific landscape (sub) archetype to build a comprehensive understanding of physical, social and governance indicators. Who provides data? Meta-data maintenance by WP4 team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5" name="Google Shape;235;p30" descr="Badge Question Mark outline"/>
          <p:cNvPicPr preferRelativeResize="0"/>
          <p:nvPr/>
        </p:nvPicPr>
        <p:blipFill rotWithShape="1">
          <a:blip r:embed="rId3">
            <a:alphaModFix/>
          </a:blip>
          <a:srcRect/>
          <a:stretch/>
        </p:blipFill>
        <p:spPr>
          <a:xfrm>
            <a:off x="430633" y="1562803"/>
            <a:ext cx="914400" cy="914400"/>
          </a:xfrm>
          <a:prstGeom prst="rect">
            <a:avLst/>
          </a:prstGeom>
          <a:noFill/>
          <a:ln>
            <a:noFill/>
          </a:ln>
        </p:spPr>
      </p:pic>
      <p:pic>
        <p:nvPicPr>
          <p:cNvPr id="236" name="Google Shape;236;p30" descr="Badge Question Mark outline"/>
          <p:cNvPicPr preferRelativeResize="0"/>
          <p:nvPr/>
        </p:nvPicPr>
        <p:blipFill rotWithShape="1">
          <a:blip r:embed="rId3">
            <a:alphaModFix/>
          </a:blip>
          <a:srcRect/>
          <a:stretch/>
        </p:blipFill>
        <p:spPr>
          <a:xfrm>
            <a:off x="430633" y="3090199"/>
            <a:ext cx="914400" cy="914400"/>
          </a:xfrm>
          <a:prstGeom prst="rect">
            <a:avLst/>
          </a:prstGeom>
          <a:noFill/>
          <a:ln>
            <a:noFill/>
          </a:ln>
        </p:spPr>
      </p:pic>
      <p:pic>
        <p:nvPicPr>
          <p:cNvPr id="237" name="Google Shape;237;p30" descr="Badge Question Mark outline"/>
          <p:cNvPicPr preferRelativeResize="0"/>
          <p:nvPr/>
        </p:nvPicPr>
        <p:blipFill rotWithShape="1">
          <a:blip r:embed="rId3">
            <a:alphaModFix/>
          </a:blip>
          <a:srcRect/>
          <a:stretch/>
        </p:blipFill>
        <p:spPr>
          <a:xfrm>
            <a:off x="465138" y="4503000"/>
            <a:ext cx="914400" cy="914400"/>
          </a:xfrm>
          <a:prstGeom prst="rect">
            <a:avLst/>
          </a:prstGeom>
          <a:noFill/>
          <a:ln>
            <a:noFill/>
          </a:ln>
        </p:spPr>
      </p:pic>
      <p:pic>
        <p:nvPicPr>
          <p:cNvPr id="238" name="Google Shape;238;p30" descr="A map of europe with green and red dots&#10;&#10;Description automatically generated"/>
          <p:cNvPicPr preferRelativeResize="0"/>
          <p:nvPr/>
        </p:nvPicPr>
        <p:blipFill rotWithShape="1">
          <a:blip r:embed="rId4">
            <a:alphaModFix/>
          </a:blip>
          <a:srcRect/>
          <a:stretch/>
        </p:blipFill>
        <p:spPr>
          <a:xfrm>
            <a:off x="7956792" y="1517332"/>
            <a:ext cx="2036399" cy="2639510"/>
          </a:xfrm>
          <a:prstGeom prst="rect">
            <a:avLst/>
          </a:prstGeom>
          <a:noFill/>
          <a:ln>
            <a:noFill/>
          </a:ln>
        </p:spPr>
      </p:pic>
      <p:pic>
        <p:nvPicPr>
          <p:cNvPr id="239" name="Google Shape;239;p30" descr="A map of europe with different colored spots&#10;&#10;Description automatically generated"/>
          <p:cNvPicPr preferRelativeResize="0"/>
          <p:nvPr/>
        </p:nvPicPr>
        <p:blipFill rotWithShape="1">
          <a:blip r:embed="rId5">
            <a:alphaModFix/>
          </a:blip>
          <a:srcRect/>
          <a:stretch/>
        </p:blipFill>
        <p:spPr>
          <a:xfrm>
            <a:off x="10129234" y="1506459"/>
            <a:ext cx="1935620" cy="2735602"/>
          </a:xfrm>
          <a:prstGeom prst="rect">
            <a:avLst/>
          </a:prstGeom>
          <a:noFill/>
          <a:ln>
            <a:noFill/>
          </a:ln>
        </p:spPr>
      </p:pic>
      <p:sp>
        <p:nvSpPr>
          <p:cNvPr id="240" name="Google Shape;240;p30"/>
          <p:cNvSpPr txBox="1"/>
          <p:nvPr/>
        </p:nvSpPr>
        <p:spPr>
          <a:xfrm>
            <a:off x="7882959" y="1308629"/>
            <a:ext cx="12630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CORINE land cover</a:t>
            </a:r>
            <a:endParaRPr sz="900" b="0" i="0" u="none" strike="noStrike" cap="none">
              <a:solidFill>
                <a:srgbClr val="000000"/>
              </a:solidFill>
              <a:latin typeface="Arial"/>
              <a:ea typeface="Arial"/>
              <a:cs typeface="Arial"/>
              <a:sym typeface="Arial"/>
            </a:endParaRPr>
          </a:p>
        </p:txBody>
      </p:sp>
      <p:sp>
        <p:nvSpPr>
          <p:cNvPr id="241" name="Google Shape;241;p30"/>
          <p:cNvSpPr txBox="1"/>
          <p:nvPr/>
        </p:nvSpPr>
        <p:spPr>
          <a:xfrm>
            <a:off x="10056655" y="1308629"/>
            <a:ext cx="157745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EUNIS habitats</a:t>
            </a:r>
            <a:endParaRPr sz="900" b="0" i="0" u="none" strike="noStrike" cap="none">
              <a:solidFill>
                <a:srgbClr val="000000"/>
              </a:solidFill>
              <a:latin typeface="Arial"/>
              <a:ea typeface="Arial"/>
              <a:cs typeface="Arial"/>
              <a:sym typeface="Arial"/>
            </a:endParaRPr>
          </a:p>
        </p:txBody>
      </p:sp>
      <p:sp>
        <p:nvSpPr>
          <p:cNvPr id="242" name="Google Shape;242;p30"/>
          <p:cNvSpPr txBox="1"/>
          <p:nvPr/>
        </p:nvSpPr>
        <p:spPr>
          <a:xfrm>
            <a:off x="4744810" y="4273660"/>
            <a:ext cx="1803400" cy="835629"/>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Which region(s) will work on this together with WP4 task leads? </a:t>
            </a:r>
            <a:endParaRPr sz="1400" b="0" i="0" u="none" strike="noStrike" cap="none">
              <a:solidFill>
                <a:srgbClr val="000000"/>
              </a:solidFill>
              <a:latin typeface="Arial"/>
              <a:ea typeface="Arial"/>
              <a:cs typeface="Arial"/>
              <a:sym typeface="Arial"/>
            </a:endParaRPr>
          </a:p>
        </p:txBody>
      </p:sp>
      <p:sp>
        <p:nvSpPr>
          <p:cNvPr id="243" name="Google Shape;243;p30"/>
          <p:cNvSpPr txBox="1"/>
          <p:nvPr/>
        </p:nvSpPr>
        <p:spPr>
          <a:xfrm>
            <a:off x="7882959" y="4250005"/>
            <a:ext cx="12630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rial"/>
                <a:ea typeface="Arial"/>
                <a:cs typeface="Arial"/>
                <a:sym typeface="Arial"/>
              </a:rPr>
              <a:t>EU Soil Database</a:t>
            </a:r>
            <a:endParaRPr sz="900" b="0" i="0" u="none" strike="noStrike" cap="none">
              <a:solidFill>
                <a:srgbClr val="000000"/>
              </a:solidFill>
              <a:latin typeface="Arial"/>
              <a:ea typeface="Arial"/>
              <a:cs typeface="Arial"/>
              <a:sym typeface="Arial"/>
            </a:endParaRPr>
          </a:p>
        </p:txBody>
      </p:sp>
      <p:sp>
        <p:nvSpPr>
          <p:cNvPr id="244" name="Google Shape;244;p30"/>
          <p:cNvSpPr txBox="1"/>
          <p:nvPr/>
        </p:nvSpPr>
        <p:spPr>
          <a:xfrm>
            <a:off x="4785405" y="2737524"/>
            <a:ext cx="2492538" cy="9988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Need more info on social, economic, and governance dimension. </a:t>
            </a:r>
            <a:r>
              <a:rPr lang="en" sz="1200" b="1" i="0" u="none" strike="noStrike" cap="none">
                <a:solidFill>
                  <a:srgbClr val="000000"/>
                </a:solidFill>
                <a:latin typeface="Arial"/>
                <a:ea typeface="Arial"/>
                <a:cs typeface="Arial"/>
                <a:sym typeface="Arial"/>
              </a:rPr>
              <a:t>Which region(s) will elaborate this in collaboration with WP5 and WP6</a:t>
            </a:r>
            <a:endParaRPr sz="1400" b="0" i="0" u="none" strike="noStrike" cap="none">
              <a:solidFill>
                <a:srgbClr val="000000"/>
              </a:solidFill>
              <a:latin typeface="Arial"/>
              <a:ea typeface="Arial"/>
              <a:cs typeface="Arial"/>
              <a:sym typeface="Arial"/>
            </a:endParaRPr>
          </a:p>
        </p:txBody>
      </p:sp>
      <p:sp>
        <p:nvSpPr>
          <p:cNvPr id="245" name="Google Shape;245;p30"/>
          <p:cNvSpPr txBox="1"/>
          <p:nvPr/>
        </p:nvSpPr>
        <p:spPr>
          <a:xfrm>
            <a:off x="5025571" y="1126691"/>
            <a:ext cx="2140858" cy="311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Arial"/>
                <a:ea typeface="Arial"/>
                <a:cs typeface="Arial"/>
                <a:sym typeface="Arial"/>
              </a:rPr>
              <a:t>Actions </a:t>
            </a:r>
            <a:endParaRPr sz="1400" b="0" i="0" u="none" strike="noStrike" cap="none">
              <a:solidFill>
                <a:srgbClr val="000000"/>
              </a:solidFill>
              <a:latin typeface="Arial"/>
              <a:ea typeface="Arial"/>
              <a:cs typeface="Arial"/>
              <a:sym typeface="Arial"/>
            </a:endParaRPr>
          </a:p>
        </p:txBody>
      </p:sp>
      <p:sp>
        <p:nvSpPr>
          <p:cNvPr id="246" name="Google Shape;246;p30"/>
          <p:cNvSpPr txBox="1"/>
          <p:nvPr/>
        </p:nvSpPr>
        <p:spPr>
          <a:xfrm>
            <a:off x="4738933" y="1528469"/>
            <a:ext cx="2492538" cy="983068"/>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Map Landscape Arche(sub)types, use EU/regional databases in the regions &gt; full spatial coverage per region. </a:t>
            </a:r>
            <a:r>
              <a:rPr lang="en" sz="1200" b="1" i="0" u="none" strike="noStrike" cap="none">
                <a:solidFill>
                  <a:srgbClr val="000000"/>
                </a:solidFill>
                <a:latin typeface="Arial"/>
                <a:ea typeface="Arial"/>
                <a:cs typeface="Arial"/>
                <a:sym typeface="Arial"/>
              </a:rPr>
              <a:t>Which region(s) will elaborate example(s)?</a:t>
            </a:r>
            <a:endParaRPr sz="1400" b="0" i="0" u="none" strike="noStrike" cap="none">
              <a:solidFill>
                <a:srgbClr val="000000"/>
              </a:solidFill>
              <a:latin typeface="Arial"/>
              <a:ea typeface="Arial"/>
              <a:cs typeface="Arial"/>
              <a:sym typeface="Arial"/>
            </a:endParaRPr>
          </a:p>
        </p:txBody>
      </p:sp>
      <p:sp>
        <p:nvSpPr>
          <p:cNvPr id="247" name="Google Shape;247;p30"/>
          <p:cNvSpPr/>
          <p:nvPr/>
        </p:nvSpPr>
        <p:spPr>
          <a:xfrm>
            <a:off x="3724275" y="1809750"/>
            <a:ext cx="600075" cy="238125"/>
          </a:xfrm>
          <a:prstGeom prst="rightArrow">
            <a:avLst>
              <a:gd name="adj1" fmla="val 50000"/>
              <a:gd name="adj2" fmla="val 50000"/>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8" name="Google Shape;248;p30"/>
          <p:cNvSpPr/>
          <p:nvPr/>
        </p:nvSpPr>
        <p:spPr>
          <a:xfrm>
            <a:off x="3709985" y="3162300"/>
            <a:ext cx="600075" cy="238125"/>
          </a:xfrm>
          <a:prstGeom prst="rightArrow">
            <a:avLst>
              <a:gd name="adj1" fmla="val 50000"/>
              <a:gd name="adj2" fmla="val 50000"/>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 name="Google Shape;249;p30"/>
          <p:cNvSpPr/>
          <p:nvPr/>
        </p:nvSpPr>
        <p:spPr>
          <a:xfrm>
            <a:off x="3724274" y="4591051"/>
            <a:ext cx="600075" cy="238125"/>
          </a:xfrm>
          <a:prstGeom prst="rightArrow">
            <a:avLst>
              <a:gd name="adj1" fmla="val 50000"/>
              <a:gd name="adj2" fmla="val 50000"/>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50" name="Google Shape;250;p30"/>
          <p:cNvPicPr preferRelativeResize="0"/>
          <p:nvPr/>
        </p:nvPicPr>
        <p:blipFill rotWithShape="1">
          <a:blip r:embed="rId6">
            <a:alphaModFix/>
          </a:blip>
          <a:srcRect/>
          <a:stretch/>
        </p:blipFill>
        <p:spPr>
          <a:xfrm>
            <a:off x="7956792" y="4457906"/>
            <a:ext cx="4180676" cy="20635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T4.2: Risk profiling in DRs </a:t>
            </a:r>
            <a:endParaRPr/>
          </a:p>
        </p:txBody>
      </p:sp>
      <p:pic>
        <p:nvPicPr>
          <p:cNvPr id="256" name="Google Shape;256;p31" descr="A map of the mediterranean sea&#10;&#10;Description automatically generated"/>
          <p:cNvPicPr preferRelativeResize="0"/>
          <p:nvPr/>
        </p:nvPicPr>
        <p:blipFill rotWithShape="1">
          <a:blip r:embed="rId3">
            <a:alphaModFix/>
          </a:blip>
          <a:srcRect/>
          <a:stretch/>
        </p:blipFill>
        <p:spPr>
          <a:xfrm>
            <a:off x="746749" y="1093737"/>
            <a:ext cx="10698502" cy="5550419"/>
          </a:xfrm>
          <a:prstGeom prst="rect">
            <a:avLst/>
          </a:prstGeom>
          <a:noFill/>
          <a:ln>
            <a:noFill/>
          </a:ln>
        </p:spPr>
      </p:pic>
      <p:pic>
        <p:nvPicPr>
          <p:cNvPr id="257" name="Google Shape;257;p31" descr="Multiple types and ways of collecting data - Our Voices"/>
          <p:cNvPicPr preferRelativeResize="0"/>
          <p:nvPr/>
        </p:nvPicPr>
        <p:blipFill rotWithShape="1">
          <a:blip r:embed="rId4">
            <a:alphaModFix/>
          </a:blip>
          <a:srcRect/>
          <a:stretch/>
        </p:blipFill>
        <p:spPr>
          <a:xfrm>
            <a:off x="885361" y="4280756"/>
            <a:ext cx="1838253" cy="1716657"/>
          </a:xfrm>
          <a:prstGeom prst="rect">
            <a:avLst/>
          </a:prstGeom>
          <a:noFill/>
          <a:ln>
            <a:noFill/>
          </a:ln>
        </p:spPr>
      </p:pic>
      <p:sp>
        <p:nvSpPr>
          <p:cNvPr id="258" name="Google Shape;258;p31"/>
          <p:cNvSpPr txBox="1"/>
          <p:nvPr/>
        </p:nvSpPr>
        <p:spPr>
          <a:xfrm>
            <a:off x="746749" y="5931771"/>
            <a:ext cx="2168127" cy="38901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 sz="2000" b="1" i="0" u="none" strike="noStrike" cap="none">
                <a:solidFill>
                  <a:srgbClr val="FF0000"/>
                </a:solidFill>
                <a:latin typeface="Calibri"/>
                <a:ea typeface="Calibri"/>
                <a:cs typeface="Calibri"/>
                <a:sym typeface="Calibri"/>
              </a:rPr>
              <a:t>Risk profiling</a:t>
            </a:r>
            <a:endParaRPr sz="1400" b="0" i="0" u="none" strike="noStrike" cap="none">
              <a:solidFill>
                <a:srgbClr val="000000"/>
              </a:solidFill>
              <a:latin typeface="Arial"/>
              <a:ea typeface="Arial"/>
              <a:cs typeface="Arial"/>
              <a:sym typeface="Arial"/>
            </a:endParaRPr>
          </a:p>
        </p:txBody>
      </p:sp>
      <p:sp>
        <p:nvSpPr>
          <p:cNvPr id="259" name="Google Shape;259;p31"/>
          <p:cNvSpPr/>
          <p:nvPr/>
        </p:nvSpPr>
        <p:spPr>
          <a:xfrm>
            <a:off x="4856672" y="2902789"/>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0" name="Google Shape;260;p31"/>
          <p:cNvSpPr/>
          <p:nvPr/>
        </p:nvSpPr>
        <p:spPr>
          <a:xfrm>
            <a:off x="8468265" y="2770517"/>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1" name="Google Shape;261;p31"/>
          <p:cNvSpPr/>
          <p:nvPr/>
        </p:nvSpPr>
        <p:spPr>
          <a:xfrm>
            <a:off x="6317412" y="2043022"/>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31"/>
          <p:cNvSpPr/>
          <p:nvPr/>
        </p:nvSpPr>
        <p:spPr>
          <a:xfrm>
            <a:off x="2915707" y="2961033"/>
            <a:ext cx="526211" cy="526211"/>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3" name="Google Shape;263;p31"/>
          <p:cNvSpPr/>
          <p:nvPr/>
        </p:nvSpPr>
        <p:spPr>
          <a:xfrm>
            <a:off x="1140104" y="2940044"/>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64" name="Google Shape;264;p31"/>
          <p:cNvSpPr/>
          <p:nvPr/>
        </p:nvSpPr>
        <p:spPr>
          <a:xfrm>
            <a:off x="10412105" y="3973667"/>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65" name="Google Shape;265;p31"/>
          <p:cNvSpPr/>
          <p:nvPr/>
        </p:nvSpPr>
        <p:spPr>
          <a:xfrm>
            <a:off x="4133512" y="2089517"/>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66" name="Google Shape;266;p31"/>
          <p:cNvSpPr/>
          <p:nvPr/>
        </p:nvSpPr>
        <p:spPr>
          <a:xfrm>
            <a:off x="6366295" y="2724888"/>
            <a:ext cx="526211" cy="526211"/>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67" name="Google Shape;267;p31"/>
          <p:cNvSpPr/>
          <p:nvPr/>
        </p:nvSpPr>
        <p:spPr>
          <a:xfrm>
            <a:off x="3249828" y="4171391"/>
            <a:ext cx="2429814" cy="1411822"/>
          </a:xfrm>
          <a:prstGeom prst="wedgeRoundRectCallout">
            <a:avLst>
              <a:gd name="adj1" fmla="val -49267"/>
              <a:gd name="adj2" fmla="val -105175"/>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Implementation of the regional high resolution sensory network. Irrigation, water availability, sprinkler towers distribution, sylvicultural treatments... </a:t>
            </a:r>
            <a:endParaRPr sz="1400" b="0" i="0" u="none" strike="noStrike" cap="none">
              <a:solidFill>
                <a:srgbClr val="000000"/>
              </a:solidFill>
              <a:latin typeface="Arial"/>
              <a:ea typeface="Arial"/>
              <a:cs typeface="Arial"/>
              <a:sym typeface="Arial"/>
            </a:endParaRPr>
          </a:p>
        </p:txBody>
      </p:sp>
      <p:sp>
        <p:nvSpPr>
          <p:cNvPr id="268" name="Google Shape;268;p31"/>
          <p:cNvSpPr/>
          <p:nvPr/>
        </p:nvSpPr>
        <p:spPr>
          <a:xfrm>
            <a:off x="5896928" y="4171391"/>
            <a:ext cx="2429814" cy="983073"/>
          </a:xfrm>
          <a:prstGeom prst="wedgeRoundRectCallout">
            <a:avLst>
              <a:gd name="adj1" fmla="val -77700"/>
              <a:gd name="adj2" fmla="val -137803"/>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Integrate hydrodynamic and wave data into the GNN-model for risk assessment of Posidonia.</a:t>
            </a:r>
            <a:endParaRPr sz="1400" b="0" i="0" u="none" strike="noStrike" cap="none">
              <a:solidFill>
                <a:srgbClr val="000000"/>
              </a:solidFill>
              <a:latin typeface="Arial"/>
              <a:ea typeface="Arial"/>
              <a:cs typeface="Arial"/>
              <a:sym typeface="Arial"/>
            </a:endParaRPr>
          </a:p>
        </p:txBody>
      </p:sp>
      <p:sp>
        <p:nvSpPr>
          <p:cNvPr id="269" name="Google Shape;269;p31"/>
          <p:cNvSpPr/>
          <p:nvPr/>
        </p:nvSpPr>
        <p:spPr>
          <a:xfrm>
            <a:off x="8389218" y="1440591"/>
            <a:ext cx="2429814" cy="983073"/>
          </a:xfrm>
          <a:prstGeom prst="wedgeRoundRectCallout">
            <a:avLst>
              <a:gd name="adj1" fmla="val -116586"/>
              <a:gd name="adj2" fmla="val 50293"/>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Upscaling vulnerability/risk analysis for the DesirMED project area – on the household level , taking into account socio-economic data</a:t>
            </a:r>
            <a:endParaRPr sz="1400" b="0" i="0" u="none" strike="noStrike" cap="none">
              <a:solidFill>
                <a:srgbClr val="000000"/>
              </a:solidFill>
              <a:latin typeface="Arial"/>
              <a:ea typeface="Arial"/>
              <a:cs typeface="Arial"/>
              <a:sym typeface="Arial"/>
            </a:endParaRPr>
          </a:p>
        </p:txBody>
      </p:sp>
      <p:sp>
        <p:nvSpPr>
          <p:cNvPr id="270" name="Google Shape;270;p31"/>
          <p:cNvSpPr/>
          <p:nvPr/>
        </p:nvSpPr>
        <p:spPr>
          <a:xfrm>
            <a:off x="8468265" y="4769740"/>
            <a:ext cx="2838374" cy="983073"/>
          </a:xfrm>
          <a:prstGeom prst="wedgeRoundRectCallout">
            <a:avLst>
              <a:gd name="adj1" fmla="val -39372"/>
              <a:gd name="adj2" fmla="val -212215"/>
              <a:gd name="adj3" fmla="val 16667"/>
            </a:avLst>
          </a:prstGeom>
          <a:solidFill>
            <a:schemeClr val="accent1"/>
          </a:solidFill>
          <a:ln w="25400" cap="flat" cmpd="sng">
            <a:solidFill>
              <a:srgbClr val="2641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Working on several case studies and hazard related: Coastal erosion hazards, Flood Protection, Minimize Urban Pollution, Drought risks and hazards</a:t>
            </a:r>
            <a:endParaRPr sz="1400" b="0" i="0" u="none" strike="noStrike" cap="none">
              <a:solidFill>
                <a:srgbClr val="000000"/>
              </a:solidFill>
              <a:latin typeface="Arial"/>
              <a:ea typeface="Arial"/>
              <a:cs typeface="Arial"/>
              <a:sym typeface="Arial"/>
            </a:endParaRPr>
          </a:p>
        </p:txBody>
      </p:sp>
      <p:sp>
        <p:nvSpPr>
          <p:cNvPr id="271" name="Google Shape;271;p31"/>
          <p:cNvSpPr/>
          <p:nvPr/>
        </p:nvSpPr>
        <p:spPr>
          <a:xfrm>
            <a:off x="2862227" y="5794574"/>
            <a:ext cx="387602" cy="387602"/>
          </a:xfrm>
          <a:prstGeom prst="ellipse">
            <a:avLst/>
          </a:prstGeom>
          <a:solidFill>
            <a:srgbClr val="0033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 name="Google Shape;272;p31"/>
          <p:cNvSpPr/>
          <p:nvPr/>
        </p:nvSpPr>
        <p:spPr>
          <a:xfrm>
            <a:off x="2862226" y="6224439"/>
            <a:ext cx="387602" cy="387602"/>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273" name="Google Shape;273;p31"/>
          <p:cNvSpPr txBox="1"/>
          <p:nvPr/>
        </p:nvSpPr>
        <p:spPr>
          <a:xfrm>
            <a:off x="3368856" y="5784822"/>
            <a:ext cx="50994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33CC"/>
                </a:solidFill>
                <a:latin typeface="Arial"/>
                <a:ea typeface="Arial"/>
                <a:cs typeface="Arial"/>
                <a:sym typeface="Arial"/>
              </a:rPr>
              <a:t>Already discussed</a:t>
            </a:r>
            <a:endParaRPr sz="1800" b="0" i="0" u="none" strike="noStrike" cap="none">
              <a:solidFill>
                <a:srgbClr val="0033CC"/>
              </a:solidFill>
              <a:latin typeface="Arial"/>
              <a:ea typeface="Arial"/>
              <a:cs typeface="Arial"/>
              <a:sym typeface="Arial"/>
            </a:endParaRPr>
          </a:p>
        </p:txBody>
      </p:sp>
      <p:sp>
        <p:nvSpPr>
          <p:cNvPr id="274" name="Google Shape;274;p31"/>
          <p:cNvSpPr txBox="1"/>
          <p:nvPr/>
        </p:nvSpPr>
        <p:spPr>
          <a:xfrm>
            <a:off x="3368855" y="6182176"/>
            <a:ext cx="50994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FFC000"/>
                </a:solidFill>
                <a:latin typeface="Arial"/>
                <a:ea typeface="Arial"/>
                <a:cs typeface="Arial"/>
                <a:sym typeface="Arial"/>
              </a:rPr>
              <a:t>On the way</a:t>
            </a:r>
            <a:endParaRPr sz="1800" b="0" i="0" u="none" strike="noStrike" cap="none">
              <a:solidFill>
                <a:srgbClr val="FFC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Task 4.2: Risk profiling in DRs </a:t>
            </a:r>
            <a:endParaRPr/>
          </a:p>
        </p:txBody>
      </p:sp>
      <p:pic>
        <p:nvPicPr>
          <p:cNvPr id="280" name="Google Shape;280;p32"/>
          <p:cNvPicPr preferRelativeResize="0"/>
          <p:nvPr/>
        </p:nvPicPr>
        <p:blipFill rotWithShape="1">
          <a:blip r:embed="rId3">
            <a:alphaModFix/>
          </a:blip>
          <a:srcRect/>
          <a:stretch/>
        </p:blipFill>
        <p:spPr>
          <a:xfrm>
            <a:off x="4289809" y="956732"/>
            <a:ext cx="2852864" cy="2114499"/>
          </a:xfrm>
          <a:prstGeom prst="rect">
            <a:avLst/>
          </a:prstGeom>
          <a:noFill/>
          <a:ln>
            <a:noFill/>
          </a:ln>
        </p:spPr>
      </p:pic>
      <p:pic>
        <p:nvPicPr>
          <p:cNvPr id="281" name="Google Shape;281;p32"/>
          <p:cNvPicPr preferRelativeResize="0"/>
          <p:nvPr/>
        </p:nvPicPr>
        <p:blipFill rotWithShape="1">
          <a:blip r:embed="rId4">
            <a:alphaModFix/>
          </a:blip>
          <a:srcRect/>
          <a:stretch/>
        </p:blipFill>
        <p:spPr>
          <a:xfrm>
            <a:off x="7142673" y="1809795"/>
            <a:ext cx="2926061" cy="2120215"/>
          </a:xfrm>
          <a:prstGeom prst="rect">
            <a:avLst/>
          </a:prstGeom>
          <a:noFill/>
          <a:ln>
            <a:noFill/>
          </a:ln>
        </p:spPr>
      </p:pic>
      <p:pic>
        <p:nvPicPr>
          <p:cNvPr id="282" name="Google Shape;282;p32" descr="Data collection - Free computer icons"/>
          <p:cNvPicPr preferRelativeResize="0"/>
          <p:nvPr/>
        </p:nvPicPr>
        <p:blipFill rotWithShape="1">
          <a:blip r:embed="rId5">
            <a:alphaModFix/>
          </a:blip>
          <a:srcRect/>
          <a:stretch/>
        </p:blipFill>
        <p:spPr>
          <a:xfrm>
            <a:off x="293085" y="2261773"/>
            <a:ext cx="2336975" cy="2336975"/>
          </a:xfrm>
          <a:prstGeom prst="rect">
            <a:avLst/>
          </a:prstGeom>
          <a:noFill/>
          <a:ln>
            <a:noFill/>
          </a:ln>
        </p:spPr>
      </p:pic>
      <p:sp>
        <p:nvSpPr>
          <p:cNvPr id="283" name="Google Shape;283;p32"/>
          <p:cNvSpPr txBox="1"/>
          <p:nvPr/>
        </p:nvSpPr>
        <p:spPr>
          <a:xfrm>
            <a:off x="293085" y="4741338"/>
            <a:ext cx="2168127" cy="38901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 sz="2000" b="1" i="0" u="none" strike="noStrike" cap="none">
                <a:solidFill>
                  <a:srgbClr val="FF0000"/>
                </a:solidFill>
                <a:latin typeface="Calibri"/>
                <a:ea typeface="Calibri"/>
                <a:cs typeface="Calibri"/>
                <a:sym typeface="Calibri"/>
              </a:rPr>
              <a:t>Meta data collection</a:t>
            </a:r>
            <a:endParaRPr sz="1400" b="0" i="0" u="none" strike="noStrike" cap="none">
              <a:solidFill>
                <a:srgbClr val="000000"/>
              </a:solidFill>
              <a:latin typeface="Arial"/>
              <a:ea typeface="Arial"/>
              <a:cs typeface="Arial"/>
              <a:sym typeface="Arial"/>
            </a:endParaRPr>
          </a:p>
        </p:txBody>
      </p:sp>
      <p:sp>
        <p:nvSpPr>
          <p:cNvPr id="284" name="Google Shape;284;p32"/>
          <p:cNvSpPr txBox="1"/>
          <p:nvPr/>
        </p:nvSpPr>
        <p:spPr>
          <a:xfrm>
            <a:off x="7392838" y="1169050"/>
            <a:ext cx="4799162"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Dashboarding</a:t>
            </a:r>
            <a:endParaRPr sz="1800" b="0" i="0" u="none" strike="noStrike" cap="none">
              <a:solidFill>
                <a:schemeClr val="dk1"/>
              </a:solidFill>
              <a:latin typeface="Calibri"/>
              <a:ea typeface="Calibri"/>
              <a:cs typeface="Calibri"/>
              <a:sym typeface="Calibri"/>
            </a:endParaRPr>
          </a:p>
        </p:txBody>
      </p:sp>
      <p:sp>
        <p:nvSpPr>
          <p:cNvPr id="285" name="Google Shape;285;p32"/>
          <p:cNvSpPr txBox="1"/>
          <p:nvPr/>
        </p:nvSpPr>
        <p:spPr>
          <a:xfrm>
            <a:off x="10439633" y="2261773"/>
            <a:ext cx="1752368" cy="70784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Data sharing among regions</a:t>
            </a:r>
            <a:endParaRPr sz="1800" b="0" i="0" u="none" strike="noStrike" cap="none">
              <a:solidFill>
                <a:schemeClr val="dk1"/>
              </a:solidFill>
              <a:latin typeface="Calibri"/>
              <a:ea typeface="Calibri"/>
              <a:cs typeface="Calibri"/>
              <a:sym typeface="Calibri"/>
            </a:endParaRPr>
          </a:p>
        </p:txBody>
      </p:sp>
      <p:pic>
        <p:nvPicPr>
          <p:cNvPr id="286" name="Google Shape;286;p32" descr="Using Web GIS To Solve Complex Problems And Build The Apps, 60% OFF"/>
          <p:cNvPicPr preferRelativeResize="0"/>
          <p:nvPr/>
        </p:nvPicPr>
        <p:blipFill rotWithShape="1">
          <a:blip r:embed="rId6">
            <a:alphaModFix/>
          </a:blip>
          <a:srcRect/>
          <a:stretch/>
        </p:blipFill>
        <p:spPr>
          <a:xfrm>
            <a:off x="3823175" y="3428999"/>
            <a:ext cx="3319498" cy="2074686"/>
          </a:xfrm>
          <a:prstGeom prst="rect">
            <a:avLst/>
          </a:prstGeom>
          <a:noFill/>
          <a:ln>
            <a:noFill/>
          </a:ln>
        </p:spPr>
      </p:pic>
      <p:sp>
        <p:nvSpPr>
          <p:cNvPr id="287" name="Google Shape;287;p32"/>
          <p:cNvSpPr txBox="1"/>
          <p:nvPr/>
        </p:nvSpPr>
        <p:spPr>
          <a:xfrm>
            <a:off x="7040965" y="4087743"/>
            <a:ext cx="1752368" cy="40006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Web-GIS</a:t>
            </a:r>
            <a:endParaRPr sz="1800" b="0" i="0" u="none" strike="noStrike" cap="none">
              <a:solidFill>
                <a:schemeClr val="dk1"/>
              </a:solidFill>
              <a:latin typeface="Calibri"/>
              <a:ea typeface="Calibri"/>
              <a:cs typeface="Calibri"/>
              <a:sym typeface="Calibri"/>
            </a:endParaRPr>
          </a:p>
        </p:txBody>
      </p:sp>
      <p:pic>
        <p:nvPicPr>
          <p:cNvPr id="288" name="Google Shape;288;p32"/>
          <p:cNvPicPr preferRelativeResize="0"/>
          <p:nvPr/>
        </p:nvPicPr>
        <p:blipFill rotWithShape="1">
          <a:blip r:embed="rId7">
            <a:alphaModFix/>
          </a:blip>
          <a:srcRect/>
          <a:stretch/>
        </p:blipFill>
        <p:spPr>
          <a:xfrm>
            <a:off x="6917663" y="4597487"/>
            <a:ext cx="2879782" cy="2787874"/>
          </a:xfrm>
          <a:prstGeom prst="rect">
            <a:avLst/>
          </a:prstGeom>
          <a:noFill/>
          <a:ln>
            <a:noFill/>
          </a:ln>
        </p:spPr>
      </p:pic>
      <p:sp>
        <p:nvSpPr>
          <p:cNvPr id="289" name="Google Shape;289;p32"/>
          <p:cNvSpPr txBox="1"/>
          <p:nvPr/>
        </p:nvSpPr>
        <p:spPr>
          <a:xfrm>
            <a:off x="9979474" y="4741338"/>
            <a:ext cx="2212526"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2000" b="1" i="0" u="none" strike="noStrike" cap="none">
                <a:solidFill>
                  <a:srgbClr val="96BF19"/>
                </a:solidFill>
                <a:latin typeface="Calibri"/>
                <a:ea typeface="Calibri"/>
                <a:cs typeface="Calibri"/>
                <a:sym typeface="Calibri"/>
              </a:rPr>
              <a:t>Deliverable 9.1: Data management plan</a:t>
            </a:r>
            <a:endParaRPr sz="1800" b="0" i="0" u="none" strike="noStrike" cap="none">
              <a:solidFill>
                <a:schemeClr val="dk1"/>
              </a:solidFill>
              <a:latin typeface="Calibri"/>
              <a:ea typeface="Calibri"/>
              <a:cs typeface="Calibri"/>
              <a:sym typeface="Calibri"/>
            </a:endParaRPr>
          </a:p>
        </p:txBody>
      </p:sp>
      <p:cxnSp>
        <p:nvCxnSpPr>
          <p:cNvPr id="290" name="Google Shape;290;p32"/>
          <p:cNvCxnSpPr/>
          <p:nvPr/>
        </p:nvCxnSpPr>
        <p:spPr>
          <a:xfrm rot="10800000" flipH="1">
            <a:off x="2831977" y="1651200"/>
            <a:ext cx="1308300" cy="1092000"/>
          </a:xfrm>
          <a:prstGeom prst="curvedConnector3">
            <a:avLst>
              <a:gd name="adj1" fmla="val 50000"/>
            </a:avLst>
          </a:prstGeom>
          <a:noFill/>
          <a:ln w="38100" cap="flat" cmpd="sng">
            <a:solidFill>
              <a:srgbClr val="FF0000"/>
            </a:solidFill>
            <a:prstDash val="solid"/>
            <a:round/>
            <a:headEnd type="none" w="sm" len="sm"/>
            <a:tailEnd type="triangle" w="med" len="med"/>
          </a:ln>
        </p:spPr>
      </p:cxnSp>
      <p:cxnSp>
        <p:nvCxnSpPr>
          <p:cNvPr id="291" name="Google Shape;291;p32"/>
          <p:cNvCxnSpPr/>
          <p:nvPr/>
        </p:nvCxnSpPr>
        <p:spPr>
          <a:xfrm>
            <a:off x="2805782" y="2704139"/>
            <a:ext cx="4235100" cy="724800"/>
          </a:xfrm>
          <a:prstGeom prst="curvedConnector3">
            <a:avLst>
              <a:gd name="adj1" fmla="val 29249"/>
            </a:avLst>
          </a:prstGeom>
          <a:noFill/>
          <a:ln w="38100" cap="flat" cmpd="sng">
            <a:solidFill>
              <a:srgbClr val="FF0000"/>
            </a:solidFill>
            <a:prstDash val="solid"/>
            <a:round/>
            <a:headEnd type="none" w="sm" len="sm"/>
            <a:tailEnd type="triangle" w="med" len="med"/>
          </a:ln>
        </p:spPr>
      </p:cxnSp>
      <p:cxnSp>
        <p:nvCxnSpPr>
          <p:cNvPr id="292" name="Google Shape;292;p32"/>
          <p:cNvCxnSpPr/>
          <p:nvPr/>
        </p:nvCxnSpPr>
        <p:spPr>
          <a:xfrm>
            <a:off x="2779588" y="2723670"/>
            <a:ext cx="1360800" cy="1281300"/>
          </a:xfrm>
          <a:prstGeom prst="curvedConnector3">
            <a:avLst>
              <a:gd name="adj1" fmla="val 50000"/>
            </a:avLst>
          </a:prstGeom>
          <a:noFill/>
          <a:ln w="38100" cap="flat" cmpd="sng">
            <a:solidFill>
              <a:srgbClr val="FF0000"/>
            </a:solidFill>
            <a:prstDash val="solid"/>
            <a:round/>
            <a:headEnd type="none" w="sm" len="sm"/>
            <a:tailEnd type="triangle" w="med" len="med"/>
          </a:ln>
        </p:spPr>
      </p:cxnSp>
      <p:cxnSp>
        <p:nvCxnSpPr>
          <p:cNvPr id="293" name="Google Shape;293;p32"/>
          <p:cNvCxnSpPr/>
          <p:nvPr/>
        </p:nvCxnSpPr>
        <p:spPr>
          <a:xfrm>
            <a:off x="2775043" y="2704139"/>
            <a:ext cx="4142700" cy="3909600"/>
          </a:xfrm>
          <a:prstGeom prst="curvedConnector3">
            <a:avLst>
              <a:gd name="adj1" fmla="val 13355"/>
            </a:avLst>
          </a:prstGeom>
          <a:noFill/>
          <a:ln w="38100" cap="flat" cmpd="sng">
            <a:solidFill>
              <a:srgbClr val="FF0000"/>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p:nvPr/>
        </p:nvSpPr>
        <p:spPr>
          <a:xfrm>
            <a:off x="2916727" y="1128160"/>
            <a:ext cx="6528725" cy="4629355"/>
          </a:xfrm>
          <a:prstGeom prst="rect">
            <a:avLst/>
          </a:prstGeom>
          <a:solidFill>
            <a:srgbClr val="EE6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9" name="Google Shape;299;p33"/>
          <p:cNvSpPr txBox="1">
            <a:spLocks noGrp="1"/>
          </p:cNvSpPr>
          <p:nvPr>
            <p:ph type="body" idx="1"/>
          </p:nvPr>
        </p:nvSpPr>
        <p:spPr>
          <a:xfrm>
            <a:off x="2913526" y="2755286"/>
            <a:ext cx="6528600" cy="655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400"/>
              <a:buFont typeface="Arial"/>
              <a:buNone/>
            </a:pPr>
            <a:r>
              <a:rPr lang="en" sz="8800" b="1" i="0" u="none" strike="noStrike" cap="none">
                <a:solidFill>
                  <a:schemeClr val="lt1"/>
                </a:solidFill>
                <a:latin typeface="Calibri"/>
                <a:ea typeface="Calibri"/>
                <a:cs typeface="Calibri"/>
                <a:sym typeface="Calibri"/>
              </a:rPr>
              <a:t>Our team</a:t>
            </a:r>
            <a:endParaRPr sz="8800" b="1"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title"/>
          </p:nvPr>
        </p:nvSpPr>
        <p:spPr>
          <a:xfrm>
            <a:off x="2915707" y="22859"/>
            <a:ext cx="8645251" cy="975608"/>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2400"/>
              <a:buFont typeface="Calibri"/>
              <a:buNone/>
            </a:pPr>
            <a:r>
              <a:rPr lang="en"/>
              <a:t>Who do what?</a:t>
            </a:r>
            <a:endParaRPr/>
          </a:p>
        </p:txBody>
      </p:sp>
      <p:graphicFrame>
        <p:nvGraphicFramePr>
          <p:cNvPr id="305" name="Google Shape;305;p34"/>
          <p:cNvGraphicFramePr/>
          <p:nvPr>
            <p:extLst>
              <p:ext uri="{D42A27DB-BD31-4B8C-83A1-F6EECF244321}">
                <p14:modId xmlns:p14="http://schemas.microsoft.com/office/powerpoint/2010/main" val="1337516397"/>
              </p:ext>
            </p:extLst>
          </p:nvPr>
        </p:nvGraphicFramePr>
        <p:xfrm>
          <a:off x="124116" y="1203960"/>
          <a:ext cx="11887725" cy="5687650"/>
        </p:xfrm>
        <a:graphic>
          <a:graphicData uri="http://schemas.openxmlformats.org/drawingml/2006/table">
            <a:tbl>
              <a:tblPr firstRow="1" bandRow="1">
                <a:gradFill>
                  <a:gsLst>
                    <a:gs pos="0">
                      <a:srgbClr val="9BCDFF"/>
                    </a:gs>
                    <a:gs pos="35000">
                      <a:srgbClr val="B8DCFF"/>
                    </a:gs>
                    <a:gs pos="100000">
                      <a:srgbClr val="E2F0FF"/>
                    </a:gs>
                  </a:gsLst>
                  <a:lin ang="16200000" scaled="0"/>
                </a:gradFill>
                <a:tableStyleId>{E19FA665-D9E1-446E-BB45-593464FA3DA5}</a:tableStyleId>
              </a:tblPr>
              <a:tblGrid>
                <a:gridCol w="1798200">
                  <a:extLst>
                    <a:ext uri="{9D8B030D-6E8A-4147-A177-3AD203B41FA5}">
                      <a16:colId xmlns:a16="http://schemas.microsoft.com/office/drawing/2014/main" val="20000"/>
                    </a:ext>
                  </a:extLst>
                </a:gridCol>
                <a:gridCol w="1245875">
                  <a:extLst>
                    <a:ext uri="{9D8B030D-6E8A-4147-A177-3AD203B41FA5}">
                      <a16:colId xmlns:a16="http://schemas.microsoft.com/office/drawing/2014/main" val="20001"/>
                    </a:ext>
                  </a:extLst>
                </a:gridCol>
                <a:gridCol w="2282000">
                  <a:extLst>
                    <a:ext uri="{9D8B030D-6E8A-4147-A177-3AD203B41FA5}">
                      <a16:colId xmlns:a16="http://schemas.microsoft.com/office/drawing/2014/main" val="20002"/>
                    </a:ext>
                  </a:extLst>
                </a:gridCol>
                <a:gridCol w="1845225">
                  <a:extLst>
                    <a:ext uri="{9D8B030D-6E8A-4147-A177-3AD203B41FA5}">
                      <a16:colId xmlns:a16="http://schemas.microsoft.com/office/drawing/2014/main" val="20003"/>
                    </a:ext>
                  </a:extLst>
                </a:gridCol>
                <a:gridCol w="1760725">
                  <a:extLst>
                    <a:ext uri="{9D8B030D-6E8A-4147-A177-3AD203B41FA5}">
                      <a16:colId xmlns:a16="http://schemas.microsoft.com/office/drawing/2014/main" val="20004"/>
                    </a:ext>
                  </a:extLst>
                </a:gridCol>
                <a:gridCol w="2955700">
                  <a:extLst>
                    <a:ext uri="{9D8B030D-6E8A-4147-A177-3AD203B41FA5}">
                      <a16:colId xmlns:a16="http://schemas.microsoft.com/office/drawing/2014/main" val="20005"/>
                    </a:ext>
                  </a:extLst>
                </a:gridCol>
              </a:tblGrid>
              <a:tr h="331450">
                <a:tc>
                  <a:txBody>
                    <a:bodyPr/>
                    <a:lstStyle/>
                    <a:p>
                      <a:pPr marL="0" marR="0" lvl="0" indent="0" algn="ctr" rtl="0">
                        <a:lnSpc>
                          <a:spcPct val="100000"/>
                        </a:lnSpc>
                        <a:spcBef>
                          <a:spcPts val="0"/>
                        </a:spcBef>
                        <a:spcAft>
                          <a:spcPts val="0"/>
                        </a:spcAft>
                        <a:buClr>
                          <a:srgbClr val="000000"/>
                        </a:buClr>
                        <a:buSzPts val="1400"/>
                        <a:buFont typeface="Arial"/>
                        <a:buNone/>
                      </a:pPr>
                      <a:r>
                        <a:rPr lang="en" sz="900" u="none" strike="noStrike" cap="none"/>
                        <a:t>Name</a:t>
                      </a:r>
                      <a:endParaRPr sz="9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900" u="none" strike="noStrike" cap="none"/>
                        <a:t>Background</a:t>
                      </a:r>
                      <a:endParaRPr sz="9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900" u="none" strike="noStrike" cap="none"/>
                        <a:t>Research topics</a:t>
                      </a:r>
                      <a:endParaRPr sz="9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900" u="none" strike="noStrike" cap="none"/>
                        <a:t>GIS skills</a:t>
                      </a:r>
                      <a:endParaRPr sz="9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900" u="none" strike="noStrike" cap="none"/>
                        <a:t>Programming skill</a:t>
                      </a:r>
                      <a:endParaRPr sz="9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 sz="900" u="none" strike="noStrike" cap="none"/>
                        <a:t>Others</a:t>
                      </a:r>
                      <a:endParaRPr sz="900" u="none" strike="noStrike" cap="none"/>
                    </a:p>
                  </a:txBody>
                  <a:tcPr marL="91450" marR="91450" marT="45725" marB="45725"/>
                </a:tc>
                <a:extLst>
                  <a:ext uri="{0D108BD9-81ED-4DB2-BD59-A6C34878D82A}">
                    <a16:rowId xmlns:a16="http://schemas.microsoft.com/office/drawing/2014/main" val="10000"/>
                  </a:ext>
                </a:extLst>
              </a:tr>
              <a:tr h="69967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dirty="0"/>
                        <a:t>Vuong Pham</a:t>
                      </a:r>
                      <a:endParaRPr sz="9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Environmental engineering</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Risk assessment, ecosystem services, Data analytics, ML</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QGIS (Advanced); ArcGIS, Google Earth, WebGIS (Basic)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R (Advanced); Python, Matlab, GEE (Basic)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Data analytics and dashboarding (lookerstudio, tableau)</a:t>
                      </a:r>
                      <a:endParaRPr sz="900" u="none" strike="noStrike" cap="none"/>
                    </a:p>
                  </a:txBody>
                  <a:tcPr marL="91450" marR="91450" marT="45725" marB="45725"/>
                </a:tc>
                <a:extLst>
                  <a:ext uri="{0D108BD9-81ED-4DB2-BD59-A6C34878D82A}">
                    <a16:rowId xmlns:a16="http://schemas.microsoft.com/office/drawing/2014/main" val="10001"/>
                  </a:ext>
                </a:extLst>
              </a:tr>
              <a:tr h="63822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Elisa Furlan</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Environmental science and planning</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Multi-hazard risk modelling, Cumulative impact assessment, adaptation planning</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QGIS, ArcGIS</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RA nested with NBS adaptation planning. What-if scenario analysis and storytelling in co-design environment. </a:t>
                      </a:r>
                      <a:endParaRPr sz="900" u="none" strike="noStrike" cap="none"/>
                    </a:p>
                  </a:txBody>
                  <a:tcPr marL="91450" marR="91450" marT="45725" marB="45725"/>
                </a:tc>
                <a:extLst>
                  <a:ext uri="{0D108BD9-81ED-4DB2-BD59-A6C34878D82A}">
                    <a16:rowId xmlns:a16="http://schemas.microsoft.com/office/drawing/2014/main" val="10002"/>
                  </a:ext>
                </a:extLst>
              </a:tr>
              <a:tr h="48582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Christian Simeoni</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Environmental science</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Risk and cumulative impact assessment, ML</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Arial"/>
                        <a:buNone/>
                      </a:pPr>
                      <a:r>
                        <a:rPr lang="en" sz="900" u="none" strike="noStrike" cap="none"/>
                        <a:t>QGIS, GEE (basic)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Python</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900" u="none" strike="noStrike" cap="none"/>
                    </a:p>
                  </a:txBody>
                  <a:tcPr marL="91450" marR="91450" marT="45725" marB="45725"/>
                </a:tc>
                <a:extLst>
                  <a:ext uri="{0D108BD9-81ED-4DB2-BD59-A6C34878D82A}">
                    <a16:rowId xmlns:a16="http://schemas.microsoft.com/office/drawing/2014/main" val="10003"/>
                  </a:ext>
                </a:extLst>
              </a:tr>
              <a:tr h="63822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Angelica Bianconi</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Computer Science</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ML, DL, Risk assessment, Data analytics</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QGIS, GEE</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Python (Expert); JavaScript, Java, C++, Matlab, R (Intermediate)</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ML/DL frameworks (PyTorch, Keras, Tensorflow, sklearn); Big data framework (Apache Spark); cdo (Beginner)</a:t>
                      </a:r>
                      <a:endParaRPr sz="900" u="none" strike="noStrike" cap="none"/>
                    </a:p>
                  </a:txBody>
                  <a:tcPr marL="91450" marR="91450" marT="45725" marB="45725"/>
                </a:tc>
                <a:extLst>
                  <a:ext uri="{0D108BD9-81ED-4DB2-BD59-A6C34878D82A}">
                    <a16:rowId xmlns:a16="http://schemas.microsoft.com/office/drawing/2014/main" val="10004"/>
                  </a:ext>
                </a:extLst>
              </a:tr>
              <a:tr h="67622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Fabio Favilli</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Urban planner</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Data analytics, Data visualization, Mapping, Risk assessment</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QGIS, Maputnik (style editor for web platform MapLibre)</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Python, GEE, JavaScript (basic)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Mapbox (basic), Graph Knowledge management (Logseq / Obsidian)</a:t>
                      </a:r>
                      <a:endParaRPr sz="900" u="none" strike="noStrike" cap="none"/>
                    </a:p>
                  </a:txBody>
                  <a:tcPr marL="91450" marR="91450" marT="45725" marB="45725"/>
                </a:tc>
                <a:extLst>
                  <a:ext uri="{0D108BD9-81ED-4DB2-BD59-A6C34878D82A}">
                    <a16:rowId xmlns:a16="http://schemas.microsoft.com/office/drawing/2014/main" val="10005"/>
                  </a:ext>
                </a:extLst>
              </a:tr>
              <a:tr h="63822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Martina Baučić</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Geoinformatic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Modelling geospatial data and analysis, Semantic interoperability</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QGIS, ArcGIS</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JavaScript (basic)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Modelling tools (UML modelling, Enterprise Architect, Visio)</a:t>
                      </a:r>
                      <a:endParaRPr sz="900"/>
                    </a:p>
                    <a:p>
                      <a:pPr marL="0" marR="0" lvl="0" indent="0" algn="l" rtl="0">
                        <a:lnSpc>
                          <a:spcPct val="100000"/>
                        </a:lnSpc>
                        <a:spcBef>
                          <a:spcPts val="0"/>
                        </a:spcBef>
                        <a:spcAft>
                          <a:spcPts val="0"/>
                        </a:spcAft>
                        <a:buClr>
                          <a:srgbClr val="000000"/>
                        </a:buClr>
                        <a:buSzPts val="1400"/>
                        <a:buFont typeface="Arial"/>
                        <a:buNone/>
                      </a:pPr>
                      <a:r>
                        <a:rPr lang="en" sz="900"/>
                        <a:t>Graphic tools (AutoCAD, vector and image editing)</a:t>
                      </a:r>
                      <a:endParaRPr sz="900"/>
                    </a:p>
                  </a:txBody>
                  <a:tcPr marL="91450" marR="91450" marT="45725" marB="45725"/>
                </a:tc>
                <a:extLst>
                  <a:ext uri="{0D108BD9-81ED-4DB2-BD59-A6C34878D82A}">
                    <a16:rowId xmlns:a16="http://schemas.microsoft.com/office/drawing/2014/main" val="10006"/>
                  </a:ext>
                </a:extLst>
              </a:tr>
              <a:tr h="877825">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Samanta Bačić</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Geod</a:t>
                      </a:r>
                      <a:r>
                        <a:rPr lang="en" sz="900"/>
                        <a:t>e</a:t>
                      </a:r>
                      <a:r>
                        <a:rPr lang="en" sz="900" u="none" strike="noStrike" cap="none"/>
                        <a:t>sy and Geo</a:t>
                      </a:r>
                      <a:r>
                        <a:rPr lang="en" sz="900"/>
                        <a:t>informatic</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Land management, land administration, green infrastructure, MCDM</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u="none" strike="noStrike" cap="none"/>
                        <a:t>QGIS</a:t>
                      </a:r>
                      <a:r>
                        <a:rPr lang="en" sz="900"/>
                        <a:t> (Advanced); SAGAGIS </a:t>
                      </a:r>
                      <a:r>
                        <a:rPr lang="en" sz="900" u="none" strike="noStrike" cap="none"/>
                        <a:t>(basic)</a:t>
                      </a:r>
                      <a:endParaRPr sz="90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Matlab, Java (basic)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 sz="900"/>
                        <a:t>AutoCAD, Geotrans, PCTrans (Advanced); FreeCAD, MicroStation, Golden Software Surfer, Caris Easy View (intermediate)</a:t>
                      </a:r>
                      <a:endParaRPr sz="900" u="none" strike="noStrike" cap="none"/>
                    </a:p>
                  </a:txBody>
                  <a:tcPr marL="91450" marR="91450" marT="45725" marB="45725"/>
                </a:tc>
                <a:extLst>
                  <a:ext uri="{0D108BD9-81ED-4DB2-BD59-A6C34878D82A}">
                    <a16:rowId xmlns:a16="http://schemas.microsoft.com/office/drawing/2014/main" val="10007"/>
                  </a:ext>
                </a:extLst>
              </a:tr>
              <a:tr h="701975">
                <a:tc>
                  <a:txBody>
                    <a:bodyPr/>
                    <a:lstStyle/>
                    <a:p>
                      <a:pPr marL="0" marR="0" lvl="0" indent="0" algn="l" rtl="0">
                        <a:lnSpc>
                          <a:spcPct val="100000"/>
                        </a:lnSpc>
                        <a:spcBef>
                          <a:spcPts val="0"/>
                        </a:spcBef>
                        <a:spcAft>
                          <a:spcPts val="0"/>
                        </a:spcAft>
                        <a:buNone/>
                      </a:pPr>
                      <a:r>
                        <a:rPr lang="en" sz="900"/>
                        <a:t>Frane Gilić</a:t>
                      </a:r>
                      <a:endParaRPr sz="900" u="none" strike="noStrike" cap="none"/>
                    </a:p>
                  </a:txBody>
                  <a:tcPr marL="91450" marR="91450" marT="45725" marB="45725"/>
                </a:tc>
                <a:tc>
                  <a:txBody>
                    <a:bodyPr/>
                    <a:lstStyle/>
                    <a:p>
                      <a:pPr marL="0" lvl="0" indent="0" algn="l" rtl="0">
                        <a:spcBef>
                          <a:spcPts val="0"/>
                        </a:spcBef>
                        <a:spcAft>
                          <a:spcPts val="0"/>
                        </a:spcAft>
                        <a:buClr>
                          <a:schemeClr val="dk1"/>
                        </a:buClr>
                        <a:buSzPts val="1400"/>
                        <a:buFont typeface="Arial"/>
                        <a:buNone/>
                      </a:pPr>
                      <a:r>
                        <a:rPr lang="en" sz="900"/>
                        <a:t>Geodesy and Geoinformatic</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900"/>
                        <a:t>Land cover mapping, DEMs, Remote sensing, Georeferencing data</a:t>
                      </a:r>
                      <a:endParaRPr sz="900"/>
                    </a:p>
                  </a:txBody>
                  <a:tcPr marL="91450" marR="91450" marT="45725" marB="45725"/>
                </a:tc>
                <a:tc>
                  <a:txBody>
                    <a:bodyPr/>
                    <a:lstStyle/>
                    <a:p>
                      <a:pPr marL="0" marR="0" lvl="0" indent="0" algn="l" rtl="0">
                        <a:lnSpc>
                          <a:spcPct val="100000"/>
                        </a:lnSpc>
                        <a:spcBef>
                          <a:spcPts val="0"/>
                        </a:spcBef>
                        <a:spcAft>
                          <a:spcPts val="0"/>
                        </a:spcAft>
                        <a:buNone/>
                      </a:pPr>
                      <a:r>
                        <a:rPr lang="en" sz="900"/>
                        <a:t>QGIS (Advanced); PostGIS (Intermediate)</a:t>
                      </a:r>
                      <a:endParaRPr sz="9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 sz="900"/>
                        <a:t>Python/Django (Intermediate); GEE, JavaScript, R (Basic)</a:t>
                      </a:r>
                      <a:endParaRPr sz="900"/>
                    </a:p>
                  </a:txBody>
                  <a:tcPr marL="91450" marR="91450" marT="45725" marB="45725"/>
                </a:tc>
                <a:tc>
                  <a:txBody>
                    <a:bodyPr/>
                    <a:lstStyle/>
                    <a:p>
                      <a:pPr marL="0" marR="0" lvl="0" indent="0" algn="l" rtl="0">
                        <a:lnSpc>
                          <a:spcPct val="100000"/>
                        </a:lnSpc>
                        <a:spcBef>
                          <a:spcPts val="0"/>
                        </a:spcBef>
                        <a:spcAft>
                          <a:spcPts val="0"/>
                        </a:spcAft>
                        <a:buNone/>
                      </a:pPr>
                      <a:r>
                        <a:rPr lang="en" sz="900" dirty="0"/>
                        <a:t>CAD, Microsoft Azure (basic), Moodle, LaTeX, Point clouds (PDAL, Potree), Pix4Dmapper</a:t>
                      </a:r>
                      <a:endParaRPr sz="900" dirty="0"/>
                    </a:p>
                  </a:txBody>
                  <a:tcPr marL="91450" marR="91450" marT="45725" marB="45725"/>
                </a:tc>
                <a:extLst>
                  <a:ext uri="{0D108BD9-81ED-4DB2-BD59-A6C34878D82A}">
                    <a16:rowId xmlns:a16="http://schemas.microsoft.com/office/drawing/2014/main" val="10008"/>
                  </a:ext>
                </a:extLst>
              </a:tr>
            </a:tbl>
          </a:graphicData>
        </a:graphic>
      </p:graphicFrame>
      <p:sp>
        <p:nvSpPr>
          <p:cNvPr id="306" name="Google Shape;306;p34"/>
          <p:cNvSpPr txBox="1"/>
          <p:nvPr/>
        </p:nvSpPr>
        <p:spPr>
          <a:xfrm>
            <a:off x="3168211" y="808866"/>
            <a:ext cx="11808552" cy="36929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 sz="1800" b="1" i="0" u="none" strike="noStrike" cap="none">
                <a:solidFill>
                  <a:srgbClr val="96BF19"/>
                </a:solidFill>
                <a:latin typeface="Calibri"/>
                <a:ea typeface="Calibri"/>
                <a:cs typeface="Calibri"/>
                <a:sym typeface="Calibri"/>
              </a:rPr>
              <a:t>Please add info related to tasks underpinning this discussion</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2571</Words>
  <Application>Microsoft Office PowerPoint</Application>
  <PresentationFormat>Widescreen</PresentationFormat>
  <Paragraphs>360</Paragraphs>
  <Slides>33</Slides>
  <Notes>33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Poiret One</vt:lpstr>
      <vt:lpstr>Times New Roman</vt:lpstr>
      <vt:lpstr>Office Theme</vt:lpstr>
      <vt:lpstr>1_Office Theme</vt:lpstr>
      <vt:lpstr>WP4: WP4 : System Knowledge &amp; Data &amp; Design  </vt:lpstr>
      <vt:lpstr>PowerPoint Presentation</vt:lpstr>
      <vt:lpstr>PowerPoint Presentation</vt:lpstr>
      <vt:lpstr>PowerPoint Presentation</vt:lpstr>
      <vt:lpstr>Landscape archetypes</vt:lpstr>
      <vt:lpstr>Task T4.2: Risk profiling in DRs </vt:lpstr>
      <vt:lpstr>Task 4.2: Risk profiling in DRs </vt:lpstr>
      <vt:lpstr>PowerPoint Presentation</vt:lpstr>
      <vt:lpstr>Who do what?</vt:lpstr>
      <vt:lpstr>PowerPoint Presentation</vt:lpstr>
      <vt:lpstr>Task T4.2: Risk profiling in DRs </vt:lpstr>
      <vt:lpstr>Task 4.2: Risk profiling in DRs </vt:lpstr>
      <vt:lpstr>PowerPoint Presentation</vt:lpstr>
      <vt:lpstr>Large scale vulnerability analysis</vt:lpstr>
      <vt:lpstr>Large scale vulnerability analysis</vt:lpstr>
      <vt:lpstr>Large scale vulnerability analysis</vt:lpstr>
      <vt:lpstr>Large scale vulnerability analysis</vt:lpstr>
      <vt:lpstr>Large scale vulnerability analysis</vt:lpstr>
      <vt:lpstr>Large scale vulnerability analysis</vt:lpstr>
      <vt:lpstr>Risk profiling in DR4</vt:lpstr>
      <vt:lpstr>PowerPoint Presentation</vt:lpstr>
      <vt:lpstr>Task 4.2: Risk profiling in DRs </vt:lpstr>
      <vt:lpstr>Task 4.2: Risk profiling in DRs </vt:lpstr>
      <vt:lpstr>Task 4.2: Risk profiling in DRs </vt:lpstr>
      <vt:lpstr>PowerPoint Presentation</vt:lpstr>
      <vt:lpstr>Arc-GIS storymaps</vt:lpstr>
      <vt:lpstr>Arc-GIS storymaps for DR4</vt:lpstr>
      <vt:lpstr>PowerPoint Presentation</vt:lpstr>
      <vt:lpstr>Web-GIS</vt:lpstr>
      <vt:lpstr>WebGIS</vt:lpstr>
      <vt:lpstr>PowerPoint Presentation</vt:lpstr>
      <vt:lpstr>Who do what?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PHAM Hung Vuong</cp:lastModifiedBy>
  <cp:revision>1</cp:revision>
  <dcterms:created xsi:type="dcterms:W3CDTF">2024-01-03T15:06:47Z</dcterms:created>
  <dcterms:modified xsi:type="dcterms:W3CDTF">2024-09-25T16:18:05Z</dcterms:modified>
</cp:coreProperties>
</file>